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4" r:id="rId5"/>
    <p:sldId id="276" r:id="rId6"/>
    <p:sldId id="277" r:id="rId7"/>
    <p:sldId id="292" r:id="rId8"/>
    <p:sldId id="257" r:id="rId9"/>
    <p:sldId id="258" r:id="rId10"/>
    <p:sldId id="260" r:id="rId11"/>
    <p:sldId id="269" r:id="rId12"/>
    <p:sldId id="261" r:id="rId13"/>
    <p:sldId id="262" r:id="rId14"/>
    <p:sldId id="263" r:id="rId15"/>
    <p:sldId id="264" r:id="rId16"/>
    <p:sldId id="268" r:id="rId17"/>
    <p:sldId id="316" r:id="rId18"/>
    <p:sldId id="343" r:id="rId19"/>
    <p:sldId id="344" r:id="rId20"/>
    <p:sldId id="345" r:id="rId21"/>
    <p:sldId id="346" r:id="rId22"/>
    <p:sldId id="304" r:id="rId23"/>
    <p:sldId id="283" r:id="rId24"/>
    <p:sldId id="284" r:id="rId25"/>
    <p:sldId id="259" r:id="rId26"/>
    <p:sldId id="308" r:id="rId27"/>
    <p:sldId id="313" r:id="rId28"/>
    <p:sldId id="270" r:id="rId29"/>
    <p:sldId id="314" r:id="rId30"/>
    <p:sldId id="293" r:id="rId31"/>
    <p:sldId id="267" r:id="rId32"/>
    <p:sldId id="311" r:id="rId33"/>
    <p:sldId id="312" r:id="rId34"/>
    <p:sldId id="289" r:id="rId35"/>
    <p:sldId id="287" r:id="rId36"/>
    <p:sldId id="279" r:id="rId37"/>
    <p:sldId id="280" r:id="rId38"/>
    <p:sldId id="291" r:id="rId39"/>
    <p:sldId id="305" r:id="rId40"/>
    <p:sldId id="306" r:id="rId41"/>
    <p:sldId id="307" r:id="rId42"/>
    <p:sldId id="365" r:id="rId43"/>
    <p:sldId id="366" r:id="rId44"/>
    <p:sldId id="362" r:id="rId45"/>
    <p:sldId id="357" r:id="rId46"/>
    <p:sldId id="358" r:id="rId47"/>
    <p:sldId id="359" r:id="rId48"/>
    <p:sldId id="360" r:id="rId49"/>
    <p:sldId id="361" r:id="rId50"/>
    <p:sldId id="350" r:id="rId51"/>
    <p:sldId id="351" r:id="rId52"/>
    <p:sldId id="288" r:id="rId53"/>
    <p:sldId id="352" r:id="rId54"/>
    <p:sldId id="353" r:id="rId55"/>
    <p:sldId id="354" r:id="rId56"/>
    <p:sldId id="355" r:id="rId57"/>
    <p:sldId id="356" r:id="rId58"/>
    <p:sldId id="363" r:id="rId59"/>
    <p:sldId id="290" r:id="rId60"/>
    <p:sldId id="300" r:id="rId61"/>
    <p:sldId id="301" r:id="rId62"/>
    <p:sldId id="302" r:id="rId63"/>
    <p:sldId id="303" r:id="rId64"/>
    <p:sldId id="295" r:id="rId65"/>
    <p:sldId id="296" r:id="rId66"/>
    <p:sldId id="297" r:id="rId67"/>
    <p:sldId id="298" r:id="rId68"/>
    <p:sldId id="29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5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0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3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5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9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8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9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B8F0-5BE4-4271-B1A9-744C3E9BBA6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7B790-4AF1-427B-8081-6C987119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4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3.png"/><Relationship Id="rId7" Type="http://schemas.openxmlformats.org/officeDocument/2006/relationships/image" Target="../media/image1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73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0.png"/><Relationship Id="rId7" Type="http://schemas.openxmlformats.org/officeDocument/2006/relationships/image" Target="../media/image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10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0.png"/><Relationship Id="rId4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0.png"/><Relationship Id="rId4" Type="http://schemas.openxmlformats.org/officeDocument/2006/relationships/image" Target="../media/image5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1.png"/><Relationship Id="rId4" Type="http://schemas.openxmlformats.org/officeDocument/2006/relationships/image" Target="../media/image1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8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3" Type="http://schemas.openxmlformats.org/officeDocument/2006/relationships/image" Target="../media/image331.png"/><Relationship Id="rId7" Type="http://schemas.openxmlformats.org/officeDocument/2006/relationships/image" Target="../media/image371.png"/><Relationship Id="rId12" Type="http://schemas.openxmlformats.org/officeDocument/2006/relationships/image" Target="../media/image4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11" Type="http://schemas.openxmlformats.org/officeDocument/2006/relationships/image" Target="../media/image411.png"/><Relationship Id="rId5" Type="http://schemas.openxmlformats.org/officeDocument/2006/relationships/image" Target="../media/image351.png"/><Relationship Id="rId10" Type="http://schemas.openxmlformats.org/officeDocument/2006/relationships/image" Target="../media/image401.png"/><Relationship Id="rId4" Type="http://schemas.openxmlformats.org/officeDocument/2006/relationships/image" Target="../media/image341.png"/><Relationship Id="rId9" Type="http://schemas.openxmlformats.org/officeDocument/2006/relationships/image" Target="../media/image3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1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openxmlformats.org/officeDocument/2006/relationships/image" Target="../media/image3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4" Type="http://schemas.openxmlformats.org/officeDocument/2006/relationships/image" Target="../media/image130.png"/><Relationship Id="rId9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80709"/>
            <a:ext cx="9144000" cy="1715588"/>
          </a:xfrm>
        </p:spPr>
        <p:txBody>
          <a:bodyPr>
            <a:normAutofit/>
          </a:bodyPr>
          <a:lstStyle/>
          <a:p>
            <a:r>
              <a:rPr lang="en-US" sz="3100" dirty="0"/>
              <a:t>Dealing with high-dimensional data</a:t>
            </a:r>
          </a:p>
          <a:p>
            <a:r>
              <a:rPr lang="en-US" dirty="0"/>
              <a:t>Projections, dimensionality reduction, and classification</a:t>
            </a:r>
          </a:p>
        </p:txBody>
      </p:sp>
      <p:pic>
        <p:nvPicPr>
          <p:cNvPr id="5" name="Picture 2" descr="9780465026562 - Gödel, Escher, Bach: An Eternal Golden Braid by Douglas R  Hofstad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 r="3741" b="24200"/>
          <a:stretch/>
        </p:blipFill>
        <p:spPr bwMode="auto">
          <a:xfrm>
            <a:off x="4266021" y="792481"/>
            <a:ext cx="3667488" cy="36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9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5477"/>
            <a:ext cx="10515600" cy="9485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Myriad Pro" panose="020B0503030403020204" pitchFamily="34" charset="0"/>
              </a:rPr>
              <a:t>How can we plan a course of action, while still waiting for the right moment to act?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305947" y="1794927"/>
            <a:ext cx="1243414" cy="1392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Premotor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Cortex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</a:t>
            </a:r>
            <a:r>
              <a:rPr lang="en-US" dirty="0" err="1">
                <a:latin typeface="Myriad Pro" panose="020B0503030403020204" pitchFamily="34" charset="0"/>
              </a:rPr>
              <a:t>PMd</a:t>
            </a:r>
            <a:r>
              <a:rPr lang="en-US" dirty="0">
                <a:latin typeface="Myriad Pro" panose="020B0503030403020204" pitchFamily="34" charset="0"/>
              </a:rPr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308509" y="1794927"/>
            <a:ext cx="1243414" cy="1392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Primary motor cortex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(M1)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11071" y="1794927"/>
            <a:ext cx="1243414" cy="1392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Spinal cord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13633" y="1794927"/>
            <a:ext cx="1243414" cy="1392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Muscles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674696" y="2350092"/>
            <a:ext cx="564023" cy="282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" panose="020B0503030403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671562" y="2350092"/>
            <a:ext cx="564023" cy="282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" panose="020B0503030403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629971" y="2350092"/>
            <a:ext cx="564023" cy="282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" panose="020B0503030403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2049" y="5183764"/>
            <a:ext cx="28466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FF0000"/>
                </a:solidFill>
                <a:latin typeface="Myriad Pro" panose="020B0503030403020204" pitchFamily="34" charset="0"/>
              </a:rPr>
              <a:t>Threshold?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FF0000"/>
                </a:solidFill>
                <a:latin typeface="Myriad Pro" panose="020B0503030403020204" pitchFamily="34" charset="0"/>
              </a:rPr>
              <a:t>Inhibitory gating?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275" y="3562974"/>
            <a:ext cx="6349414" cy="285308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955177" y="3562974"/>
            <a:ext cx="348343" cy="4081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846761" y="3478136"/>
            <a:ext cx="348343" cy="4081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09"/>
          <a:stretch/>
        </p:blipFill>
        <p:spPr>
          <a:xfrm>
            <a:off x="1785051" y="724597"/>
            <a:ext cx="8520860" cy="21198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0"/>
          <a:stretch/>
        </p:blipFill>
        <p:spPr>
          <a:xfrm>
            <a:off x="2438946" y="3148268"/>
            <a:ext cx="7561412" cy="34095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9363" y="355265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Churchland</a:t>
            </a:r>
            <a:r>
              <a:rPr lang="en-US" dirty="0"/>
              <a:t> et al 2012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76846" y="762551"/>
            <a:ext cx="287929" cy="2612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471852" y="1523243"/>
            <a:ext cx="439783" cy="2756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264037" y="1523243"/>
            <a:ext cx="439783" cy="2756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453097" y="3148268"/>
            <a:ext cx="439783" cy="2756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3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490"/>
            <a:ext cx="10058400" cy="48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490"/>
            <a:ext cx="10058399" cy="481554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190054" y="919198"/>
            <a:ext cx="3838575" cy="3998119"/>
            <a:chOff x="7963631" y="2599953"/>
            <a:chExt cx="3838575" cy="3998119"/>
          </a:xfrm>
        </p:grpSpPr>
        <p:pic>
          <p:nvPicPr>
            <p:cNvPr id="9" name="Picture 2" descr="http://wikipremed.com/image_science_archive_68/010103_68/105650_06701_68.jp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9" r="15724"/>
            <a:stretch/>
          </p:blipFill>
          <p:spPr bwMode="auto">
            <a:xfrm>
              <a:off x="7963631" y="2599953"/>
              <a:ext cx="3838575" cy="3998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963631" y="4163110"/>
              <a:ext cx="1297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preparatory</a:t>
              </a:r>
            </a:p>
            <a:p>
              <a:pPr algn="ctr"/>
              <a:r>
                <a:rPr lang="en-US" dirty="0"/>
                <a:t>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61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490"/>
            <a:ext cx="10058399" cy="48155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190054" y="919198"/>
            <a:ext cx="3838575" cy="3998119"/>
            <a:chOff x="7963631" y="2599953"/>
            <a:chExt cx="3838575" cy="3998119"/>
          </a:xfrm>
        </p:grpSpPr>
        <p:pic>
          <p:nvPicPr>
            <p:cNvPr id="6" name="Picture 2" descr="http://wikipremed.com/image_science_archive_68/010103_68/105650_06701_68.jp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9" r="15724"/>
            <a:stretch/>
          </p:blipFill>
          <p:spPr bwMode="auto">
            <a:xfrm>
              <a:off x="7963631" y="2599953"/>
              <a:ext cx="3838575" cy="3998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963631" y="4163110"/>
              <a:ext cx="1297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preparatory</a:t>
              </a:r>
            </a:p>
            <a:p>
              <a:pPr algn="ctr"/>
              <a:r>
                <a:rPr lang="en-US" dirty="0"/>
                <a:t>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978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0490"/>
            <a:ext cx="10058397" cy="48155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190054" y="919198"/>
            <a:ext cx="3838575" cy="3998119"/>
            <a:chOff x="7963631" y="2599953"/>
            <a:chExt cx="3838575" cy="3998119"/>
          </a:xfrm>
        </p:grpSpPr>
        <p:pic>
          <p:nvPicPr>
            <p:cNvPr id="6" name="Picture 2" descr="http://wikipremed.com/image_science_archive_68/010103_68/105650_06701_68.jp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9" r="15724"/>
            <a:stretch/>
          </p:blipFill>
          <p:spPr bwMode="auto">
            <a:xfrm>
              <a:off x="7963631" y="2599953"/>
              <a:ext cx="3838575" cy="3998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963631" y="4163110"/>
              <a:ext cx="1297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preparatory</a:t>
              </a:r>
            </a:p>
            <a:p>
              <a:pPr algn="ctr"/>
              <a:r>
                <a:rPr lang="en-US" dirty="0"/>
                <a:t>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07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489"/>
            <a:ext cx="10058395" cy="48155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9151" y="5326028"/>
            <a:ext cx="10648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activity in output-potent directions affects muscles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firing rates are a combination of activity in output-potent and output-null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more neurons than muscles, so there will always be output-null dimensions (assuming not all neurons do the same thing)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190054" y="919198"/>
            <a:ext cx="3838575" cy="3998119"/>
            <a:chOff x="7963631" y="2599953"/>
            <a:chExt cx="3838575" cy="3998119"/>
          </a:xfrm>
        </p:grpSpPr>
        <p:pic>
          <p:nvPicPr>
            <p:cNvPr id="9" name="Picture 2" descr="http://wikipremed.com/image_science_archive_68/010103_68/105650_06701_68.jp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9" r="15724"/>
            <a:stretch/>
          </p:blipFill>
          <p:spPr bwMode="auto">
            <a:xfrm>
              <a:off x="7963631" y="2599953"/>
              <a:ext cx="3838575" cy="3998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963631" y="4163110"/>
              <a:ext cx="1297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preparatory</a:t>
              </a:r>
            </a:p>
            <a:p>
              <a:pPr algn="ctr"/>
              <a:r>
                <a:rPr lang="en-US" dirty="0"/>
                <a:t>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00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4E53-89B2-6305-4D4A-AB8726C8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Dimensionality reduction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44051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PCA exemplary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r="29953"/>
          <a:stretch/>
        </p:blipFill>
        <p:spPr bwMode="auto">
          <a:xfrm>
            <a:off x="3775165" y="1957255"/>
            <a:ext cx="3770812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7031133" y="2657643"/>
            <a:ext cx="328608" cy="253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265626" y="4686953"/>
            <a:ext cx="328608" cy="253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421777" y="5582589"/>
                <a:ext cx="2854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Firing rate of neuron 1 (=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777" y="5582589"/>
                <a:ext cx="2854692" cy="369332"/>
              </a:xfrm>
              <a:prstGeom prst="rect">
                <a:avLst/>
              </a:prstGeom>
              <a:blipFill>
                <a:blip r:embed="rId3"/>
                <a:stretch>
                  <a:fillRect l="-17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 rot="16200000">
                <a:off x="2384307" y="3677589"/>
                <a:ext cx="2854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Firing rate of neuron 2 (=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84307" y="3677589"/>
                <a:ext cx="2854692" cy="369332"/>
              </a:xfrm>
              <a:prstGeom prst="rect">
                <a:avLst/>
              </a:prstGeom>
              <a:blipFill>
                <a:blip r:embed="rId4"/>
                <a:stretch>
                  <a:fillRect l="-9836" r="-24590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 we summarize what this population of neurons is doing?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964021" y="2622805"/>
            <a:ext cx="4037928" cy="646331"/>
            <a:chOff x="3720079" y="2300588"/>
            <a:chExt cx="4037928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411193" y="2300588"/>
                  <a:ext cx="334681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Myriad Pro" panose="020B0503030403020204" pitchFamily="34" charset="0"/>
                    </a:rPr>
                    <a:t>Firing rate of the two neurons</a:t>
                  </a:r>
                </a:p>
                <a:p>
                  <a:r>
                    <a:rPr lang="en-US" dirty="0">
                      <a:latin typeface="Myriad Pro" panose="020B0503030403020204" pitchFamily="34" charset="0"/>
                    </a:rPr>
                    <a:t>at one point in time,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latin typeface="Myriad Pro" panose="020B0503030403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1193" y="2300588"/>
                  <a:ext cx="3346814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t="-3774" r="-546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4" idx="1"/>
            </p:cNvCxnSpPr>
            <p:nvPr/>
          </p:nvCxnSpPr>
          <p:spPr>
            <a:xfrm flipH="1">
              <a:off x="3720079" y="2623754"/>
              <a:ext cx="691114" cy="108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772791" y="1263943"/>
                <a:ext cx="8408584" cy="328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i="0" dirty="0">
                    <a:latin typeface="Cambria Math" panose="02040503050406030204" pitchFamily="18" charset="0"/>
                  </a:rPr>
                  <a:t>Cov(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i="0" dirty="0">
                    <a:latin typeface="Cambria Math" panose="02040503050406030204" pitchFamily="18" charset="0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i="0" dirty="0">
                    <a:latin typeface="Cambria Math" panose="02040503050406030204" pitchFamily="18" charset="0"/>
                  </a:rPr>
                  <a:t>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neuron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neuron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791" y="1263943"/>
                <a:ext cx="8408584" cy="328295"/>
              </a:xfrm>
              <a:prstGeom prst="rect">
                <a:avLst/>
              </a:prstGeom>
              <a:blipFill>
                <a:blip r:embed="rId6"/>
                <a:stretch>
                  <a:fillRect l="-1740" t="-20370" b="-3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335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CA exemplary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r="29953"/>
          <a:stretch/>
        </p:blipFill>
        <p:spPr bwMode="auto">
          <a:xfrm>
            <a:off x="3775165" y="1957255"/>
            <a:ext cx="3770812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>
          <a:xfrm flipV="1">
            <a:off x="4474871" y="2276343"/>
            <a:ext cx="2677043" cy="30132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031133" y="2657643"/>
            <a:ext cx="328608" cy="253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65626" y="4686953"/>
            <a:ext cx="328608" cy="253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21777" y="5582589"/>
                <a:ext cx="2854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Firing rate of neuron 1 (=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777" y="5582589"/>
                <a:ext cx="2854692" cy="369332"/>
              </a:xfrm>
              <a:prstGeom prst="rect">
                <a:avLst/>
              </a:prstGeom>
              <a:blipFill>
                <a:blip r:embed="rId3"/>
                <a:stretch>
                  <a:fillRect l="-17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“summarize” what the two neurons are doing without losing much information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74871" y="1546332"/>
            <a:ext cx="2944768" cy="646331"/>
            <a:chOff x="3940629" y="5116286"/>
            <a:chExt cx="294476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4234543" y="5116286"/>
              <a:ext cx="2650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  <a:cs typeface="Myanmar Text" panose="020B0502040204020203" pitchFamily="34" charset="0"/>
                </a:rPr>
                <a:t>Original data</a:t>
              </a:r>
            </a:p>
            <a:p>
              <a:r>
                <a:rPr lang="en-US" dirty="0">
                  <a:latin typeface="Myriad Pro" panose="020B0503030403020204" pitchFamily="34" charset="0"/>
                  <a:cs typeface="Myanmar Text" panose="020B0502040204020203" pitchFamily="34" charset="0"/>
                </a:rPr>
                <a:t>1-dimensional “summary”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940629" y="5214257"/>
              <a:ext cx="185057" cy="185057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940629" y="5482995"/>
              <a:ext cx="185057" cy="18505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58006" y="2185588"/>
            <a:ext cx="3199796" cy="3156851"/>
            <a:chOff x="1014064" y="1828533"/>
            <a:chExt cx="3199796" cy="3156851"/>
          </a:xfrm>
        </p:grpSpPr>
        <p:sp>
          <p:nvSpPr>
            <p:cNvPr id="10" name="Rectangle 9"/>
            <p:cNvSpPr/>
            <p:nvPr/>
          </p:nvSpPr>
          <p:spPr>
            <a:xfrm>
              <a:off x="1014064" y="1828533"/>
              <a:ext cx="3199796" cy="3156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145" y="1919288"/>
              <a:ext cx="2616000" cy="294294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 rot="16200000">
                <a:off x="2384307" y="3677589"/>
                <a:ext cx="2854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Firing rate of neuron 2 (=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84307" y="3677589"/>
                <a:ext cx="2854692" cy="369332"/>
              </a:xfrm>
              <a:prstGeom prst="rect">
                <a:avLst/>
              </a:prstGeom>
              <a:blipFill>
                <a:blip r:embed="rId5"/>
                <a:stretch>
                  <a:fillRect l="-9836" r="-24590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/>
          <p:nvPr/>
        </p:nvGrpSpPr>
        <p:grpSpPr>
          <a:xfrm>
            <a:off x="4951048" y="4726865"/>
            <a:ext cx="3792355" cy="369332"/>
            <a:chOff x="5749921" y="1684737"/>
            <a:chExt cx="379235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7692218" y="1684737"/>
                  <a:ext cx="18500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218" y="1684737"/>
                  <a:ext cx="18500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>
              <a:stCxn id="46" idx="1"/>
            </p:cNvCxnSpPr>
            <p:nvPr/>
          </p:nvCxnSpPr>
          <p:spPr>
            <a:xfrm flipH="1" flipV="1">
              <a:off x="5749921" y="1751438"/>
              <a:ext cx="1942297" cy="117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697830" y="1778630"/>
            <a:ext cx="3760695" cy="1044827"/>
            <a:chOff x="6697830" y="1778630"/>
            <a:chExt cx="3760695" cy="1044827"/>
          </a:xfrm>
        </p:grpSpPr>
        <p:cxnSp>
          <p:nvCxnSpPr>
            <p:cNvPr id="48" name="Straight Arrow Connector 47"/>
            <p:cNvCxnSpPr/>
            <p:nvPr/>
          </p:nvCxnSpPr>
          <p:spPr>
            <a:xfrm flipH="1">
              <a:off x="6697830" y="2113123"/>
              <a:ext cx="1021658" cy="710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7701937" y="1778630"/>
                  <a:ext cx="27565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1937" y="1778630"/>
                  <a:ext cx="275658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/>
          <p:cNvGrpSpPr/>
          <p:nvPr/>
        </p:nvGrpSpPr>
        <p:grpSpPr>
          <a:xfrm>
            <a:off x="6955312" y="2648932"/>
            <a:ext cx="4037928" cy="646331"/>
            <a:chOff x="3720079" y="2300588"/>
            <a:chExt cx="4037928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4411193" y="2300588"/>
                  <a:ext cx="334681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Myriad Pro" panose="020B0503030403020204" pitchFamily="34" charset="0"/>
                    </a:rPr>
                    <a:t>Firing rate of the two neurons</a:t>
                  </a:r>
                </a:p>
                <a:p>
                  <a:r>
                    <a:rPr lang="en-US" dirty="0">
                      <a:latin typeface="Myriad Pro" panose="020B0503030403020204" pitchFamily="34" charset="0"/>
                    </a:rPr>
                    <a:t>at one point in time,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latin typeface="Myriad Pro" panose="020B0503030403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1193" y="2300588"/>
                  <a:ext cx="3346814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1457" t="-4717" r="-729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/>
            <p:cNvCxnSpPr>
              <a:stCxn id="53" idx="1"/>
            </p:cNvCxnSpPr>
            <p:nvPr/>
          </p:nvCxnSpPr>
          <p:spPr>
            <a:xfrm flipH="1">
              <a:off x="3720079" y="2623754"/>
              <a:ext cx="691114" cy="108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883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9780465026562 - Gödel, Escher, Bach: An Eternal Golden Braid by Douglas R  Hofstad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 r="3741" b="24200"/>
          <a:stretch/>
        </p:blipFill>
        <p:spPr bwMode="auto">
          <a:xfrm>
            <a:off x="97358" y="1554481"/>
            <a:ext cx="3667488" cy="36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1319120" y="2661919"/>
            <a:ext cx="1249680" cy="48768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226297" y="2712719"/>
            <a:ext cx="1372257" cy="40132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31101" y="2245360"/>
            <a:ext cx="1" cy="211763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727493" y="1198881"/>
            <a:ext cx="8464507" cy="4727971"/>
            <a:chOff x="3727493" y="1198881"/>
            <a:chExt cx="8464507" cy="4727971"/>
          </a:xfrm>
        </p:grpSpPr>
        <p:pic>
          <p:nvPicPr>
            <p:cNvPr id="2054" name="Picture 6" descr="Mind Blowing Perceptual Art By Michael Murph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27493" y="1198881"/>
              <a:ext cx="8464507" cy="4429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0463129" y="5557520"/>
              <a:ext cx="1728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Michael Murphy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3820316" y="2905759"/>
            <a:ext cx="3315382" cy="74784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47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CA exemplary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r="29953"/>
          <a:stretch/>
        </p:blipFill>
        <p:spPr bwMode="auto">
          <a:xfrm>
            <a:off x="3775165" y="1600200"/>
            <a:ext cx="3770812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740" y="1766047"/>
            <a:ext cx="3574397" cy="3479338"/>
          </a:xfrm>
          <a:prstGeom prst="rect">
            <a:avLst/>
          </a:prstGeom>
        </p:spPr>
      </p:pic>
      <p:pic>
        <p:nvPicPr>
          <p:cNvPr id="3076" name="Picture 4" descr="PCA animation: variance and reconstruction erro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1" y="1600200"/>
            <a:ext cx="952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31133" y="2300588"/>
            <a:ext cx="328608" cy="253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65626" y="4329898"/>
            <a:ext cx="328608" cy="253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421777" y="5225534"/>
                <a:ext cx="2854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Firing rate of neuron 1 (=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777" y="5225534"/>
                <a:ext cx="2854692" cy="369332"/>
              </a:xfrm>
              <a:prstGeom prst="rect">
                <a:avLst/>
              </a:prstGeom>
              <a:blipFill>
                <a:blip r:embed="rId5"/>
                <a:stretch>
                  <a:fillRect l="-170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4474871" y="1189277"/>
            <a:ext cx="3099939" cy="646331"/>
            <a:chOff x="3940629" y="5116286"/>
            <a:chExt cx="3099939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4234543" y="5116286"/>
              <a:ext cx="28060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  <a:cs typeface="Myanmar Text" panose="020B0502040204020203" pitchFamily="34" charset="0"/>
                </a:rPr>
                <a:t>Original data</a:t>
              </a:r>
            </a:p>
            <a:p>
              <a:r>
                <a:rPr lang="en-US" dirty="0">
                  <a:latin typeface="Myriad Pro" panose="020B0503030403020204" pitchFamily="34" charset="0"/>
                  <a:cs typeface="Myanmar Text" panose="020B0502040204020203" pitchFamily="34" charset="0"/>
                </a:rPr>
                <a:t>1-dimensional “summary”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940629" y="5214257"/>
              <a:ext cx="185057" cy="185057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940629" y="5482995"/>
              <a:ext cx="185057" cy="18505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 rot="16200000">
                <a:off x="2384307" y="3320534"/>
                <a:ext cx="2854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Firing rate of neuron 2 (=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84307" y="3320534"/>
                <a:ext cx="2854692" cy="369332"/>
              </a:xfrm>
              <a:prstGeom prst="rect">
                <a:avLst/>
              </a:prstGeom>
              <a:blipFill>
                <a:blip r:embed="rId6"/>
                <a:stretch>
                  <a:fillRect l="-9836" t="-214" r="-24590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bases produce different 1d summaries (representations) of the data</a:t>
            </a:r>
          </a:p>
        </p:txBody>
      </p:sp>
    </p:spTree>
    <p:extLst>
      <p:ext uri="{BB962C8B-B14F-4D97-AF65-F5344CB8AC3E}">
        <p14:creationId xmlns:p14="http://schemas.microsoft.com/office/powerpoint/2010/main" val="39921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CA exemplary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r="29953"/>
          <a:stretch/>
        </p:blipFill>
        <p:spPr bwMode="auto">
          <a:xfrm>
            <a:off x="3775165" y="1600200"/>
            <a:ext cx="3770812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>
          <a:xfrm flipV="1">
            <a:off x="4474871" y="1919288"/>
            <a:ext cx="2677043" cy="30132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031133" y="2300588"/>
            <a:ext cx="328608" cy="253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65626" y="4329898"/>
            <a:ext cx="328608" cy="253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21777" y="5225534"/>
                <a:ext cx="2854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Firing rate of neuron 1 (=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777" y="5225534"/>
                <a:ext cx="2854692" cy="369332"/>
              </a:xfrm>
              <a:prstGeom prst="rect">
                <a:avLst/>
              </a:prstGeom>
              <a:blipFill>
                <a:blip r:embed="rId3"/>
                <a:stretch>
                  <a:fillRect l="-170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basis to pick? The one that maximizes </a:t>
            </a:r>
            <a:r>
              <a:rPr lang="en-US" sz="2400" i="1" dirty="0"/>
              <a:t>variance</a:t>
            </a:r>
            <a:r>
              <a:rPr lang="en-US" sz="2400" dirty="0"/>
              <a:t> of projected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74871" y="1189277"/>
            <a:ext cx="2944768" cy="646331"/>
            <a:chOff x="3940629" y="5116286"/>
            <a:chExt cx="294476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4234543" y="5116286"/>
              <a:ext cx="2650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  <a:cs typeface="Myanmar Text" panose="020B0502040204020203" pitchFamily="34" charset="0"/>
                </a:rPr>
                <a:t>Original data</a:t>
              </a:r>
            </a:p>
            <a:p>
              <a:r>
                <a:rPr lang="en-US" dirty="0">
                  <a:latin typeface="Myriad Pro" panose="020B0503030403020204" pitchFamily="34" charset="0"/>
                  <a:cs typeface="Myanmar Text" panose="020B0502040204020203" pitchFamily="34" charset="0"/>
                </a:rPr>
                <a:t>1-dimensional “summary”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940629" y="5214257"/>
              <a:ext cx="185057" cy="185057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940629" y="5482995"/>
              <a:ext cx="185057" cy="18505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58006" y="1828533"/>
            <a:ext cx="3199796" cy="3156851"/>
            <a:chOff x="1014064" y="1828533"/>
            <a:chExt cx="3199796" cy="3156851"/>
          </a:xfrm>
        </p:grpSpPr>
        <p:sp>
          <p:nvSpPr>
            <p:cNvPr id="10" name="Rectangle 9"/>
            <p:cNvSpPr/>
            <p:nvPr/>
          </p:nvSpPr>
          <p:spPr>
            <a:xfrm>
              <a:off x="1014064" y="1828533"/>
              <a:ext cx="3199796" cy="3156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145" y="1919288"/>
              <a:ext cx="2616000" cy="294294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 rot="16200000">
                <a:off x="2384307" y="3320534"/>
                <a:ext cx="2854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Firing rate of neuron 2 (=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84307" y="3320534"/>
                <a:ext cx="2854692" cy="369332"/>
              </a:xfrm>
              <a:prstGeom prst="rect">
                <a:avLst/>
              </a:prstGeom>
              <a:blipFill>
                <a:blip r:embed="rId5"/>
                <a:stretch>
                  <a:fillRect l="-9836" t="-214" r="-24590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6670560" y="1738775"/>
            <a:ext cx="1021658" cy="710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674667" y="1404282"/>
                <a:ext cx="2881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67" y="1404282"/>
                <a:ext cx="288104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5159248" y="2637464"/>
            <a:ext cx="6007286" cy="1945630"/>
            <a:chOff x="5159248" y="2637464"/>
            <a:chExt cx="6007286" cy="19456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670560" y="3087036"/>
                  <a:ext cx="44959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Myriad Pro" panose="020B0503030403020204" pitchFamily="34" charset="0"/>
                    </a:rPr>
                    <a:t>variance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(0)−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 …</m:t>
                      </m:r>
                    </m:oMath>
                  </a14:m>
                  <a:endParaRPr lang="en-US" dirty="0"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560" y="3087036"/>
                  <a:ext cx="449597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84"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 flipV="1">
              <a:off x="5159248" y="2637464"/>
              <a:ext cx="1829839" cy="194563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488380" y="3721274"/>
                <a:ext cx="2480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Myriad Pro" panose="020B0503030403020204" pitchFamily="34" charset="0"/>
                            </a:rPr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380" y="3721274"/>
                <a:ext cx="2480102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666776" y="5990987"/>
            <a:ext cx="829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90204" pitchFamily="34" charset="0"/>
              </a:rPr>
              <a:t>This is also the dimension that minimizes the mean squared error (sum of the red lines)</a:t>
            </a:r>
          </a:p>
        </p:txBody>
      </p:sp>
    </p:spTree>
    <p:extLst>
      <p:ext uri="{BB962C8B-B14F-4D97-AF65-F5344CB8AC3E}">
        <p14:creationId xmlns:p14="http://schemas.microsoft.com/office/powerpoint/2010/main" val="18047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8120" y="1562108"/>
            <a:ext cx="3812044" cy="2821627"/>
            <a:chOff x="1898033" y="1344091"/>
            <a:chExt cx="4748426" cy="35147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033" y="1344091"/>
              <a:ext cx="4629150" cy="35147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0" t="3513" r="3722" b="11104"/>
            <a:stretch/>
          </p:blipFill>
          <p:spPr>
            <a:xfrm>
              <a:off x="2374709" y="1569494"/>
              <a:ext cx="4271750" cy="282508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98292" y="4271750"/>
              <a:ext cx="313898" cy="163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74709" y="1937982"/>
              <a:ext cx="1180532" cy="395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45799" y="1868339"/>
              <a:ext cx="1252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first PCA axis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D690B2-0EF7-4E65-A906-5A35F8643F82}"/>
              </a:ext>
            </a:extLst>
          </p:cNvPr>
          <p:cNvSpPr txBox="1"/>
          <p:nvPr/>
        </p:nvSpPr>
        <p:spPr>
          <a:xfrm>
            <a:off x="455350" y="282130"/>
            <a:ext cx="12315428" cy="697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2"/>
                </a:solidFill>
                <a:ea typeface="+mj-ea"/>
                <a:cs typeface="+mj-cs"/>
              </a:rPr>
              <a:t>PCA preserves information </a:t>
            </a:r>
            <a:r>
              <a:rPr lang="en-US" sz="2400" dirty="0">
                <a:solidFill>
                  <a:schemeClr val="tx2"/>
                </a:solidFill>
                <a:ea typeface="+mj-ea"/>
                <a:cs typeface="+mj-cs"/>
              </a:rPr>
              <a:t>about the neural activity, but not about the stimulus</a:t>
            </a:r>
            <a:endParaRPr lang="en-US" sz="2400" kern="1200" dirty="0">
              <a:solidFill>
                <a:schemeClr val="tx2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152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33" y="1344091"/>
            <a:ext cx="4629150" cy="3514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" t="3513" r="3722" b="11104"/>
          <a:stretch/>
        </p:blipFill>
        <p:spPr>
          <a:xfrm>
            <a:off x="2374709" y="1569494"/>
            <a:ext cx="4271750" cy="28250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8292" y="4271750"/>
            <a:ext cx="313898" cy="1637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74709" y="1937982"/>
            <a:ext cx="1180532" cy="3957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45799" y="1868339"/>
            <a:ext cx="125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first PCA axis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113682" y="1937982"/>
            <a:ext cx="1486210" cy="2378996"/>
            <a:chOff x="9444250" y="2449042"/>
            <a:chExt cx="1486210" cy="2378996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9444250" y="2593075"/>
              <a:ext cx="0" cy="18287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44250" y="4424936"/>
              <a:ext cx="14862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>
              <a:off x="9526137" y="3521123"/>
              <a:ext cx="1351129" cy="832514"/>
            </a:xfrm>
            <a:custGeom>
              <a:avLst/>
              <a:gdLst>
                <a:gd name="connsiteX0" fmla="*/ 0 w 1733266"/>
                <a:gd name="connsiteY0" fmla="*/ 764275 h 764275"/>
                <a:gd name="connsiteX1" fmla="*/ 150126 w 1733266"/>
                <a:gd name="connsiteY1" fmla="*/ 668740 h 764275"/>
                <a:gd name="connsiteX2" fmla="*/ 191069 w 1733266"/>
                <a:gd name="connsiteY2" fmla="*/ 627797 h 764275"/>
                <a:gd name="connsiteX3" fmla="*/ 272956 w 1733266"/>
                <a:gd name="connsiteY3" fmla="*/ 586854 h 764275"/>
                <a:gd name="connsiteX4" fmla="*/ 395785 w 1733266"/>
                <a:gd name="connsiteY4" fmla="*/ 532263 h 764275"/>
                <a:gd name="connsiteX5" fmla="*/ 559559 w 1733266"/>
                <a:gd name="connsiteY5" fmla="*/ 477672 h 764275"/>
                <a:gd name="connsiteX6" fmla="*/ 641445 w 1733266"/>
                <a:gd name="connsiteY6" fmla="*/ 450376 h 764275"/>
                <a:gd name="connsiteX7" fmla="*/ 682388 w 1733266"/>
                <a:gd name="connsiteY7" fmla="*/ 436729 h 764275"/>
                <a:gd name="connsiteX8" fmla="*/ 723332 w 1733266"/>
                <a:gd name="connsiteY8" fmla="*/ 409433 h 764275"/>
                <a:gd name="connsiteX9" fmla="*/ 764275 w 1733266"/>
                <a:gd name="connsiteY9" fmla="*/ 395785 h 764275"/>
                <a:gd name="connsiteX10" fmla="*/ 805218 w 1733266"/>
                <a:gd name="connsiteY10" fmla="*/ 354842 h 764275"/>
                <a:gd name="connsiteX11" fmla="*/ 887105 w 1733266"/>
                <a:gd name="connsiteY11" fmla="*/ 313899 h 764275"/>
                <a:gd name="connsiteX12" fmla="*/ 941696 w 1733266"/>
                <a:gd name="connsiteY12" fmla="*/ 286603 h 764275"/>
                <a:gd name="connsiteX13" fmla="*/ 1023582 w 1733266"/>
                <a:gd name="connsiteY13" fmla="*/ 259308 h 764275"/>
                <a:gd name="connsiteX14" fmla="*/ 1064526 w 1733266"/>
                <a:gd name="connsiteY14" fmla="*/ 232012 h 764275"/>
                <a:gd name="connsiteX15" fmla="*/ 1146412 w 1733266"/>
                <a:gd name="connsiteY15" fmla="*/ 204717 h 764275"/>
                <a:gd name="connsiteX16" fmla="*/ 1241947 w 1733266"/>
                <a:gd name="connsiteY16" fmla="*/ 177421 h 764275"/>
                <a:gd name="connsiteX17" fmla="*/ 1282890 w 1733266"/>
                <a:gd name="connsiteY17" fmla="*/ 163773 h 764275"/>
                <a:gd name="connsiteX18" fmla="*/ 1378424 w 1733266"/>
                <a:gd name="connsiteY18" fmla="*/ 136478 h 764275"/>
                <a:gd name="connsiteX19" fmla="*/ 1460311 w 1733266"/>
                <a:gd name="connsiteY19" fmla="*/ 81887 h 764275"/>
                <a:gd name="connsiteX20" fmla="*/ 1583141 w 1733266"/>
                <a:gd name="connsiteY20" fmla="*/ 40943 h 764275"/>
                <a:gd name="connsiteX21" fmla="*/ 1624084 w 1733266"/>
                <a:gd name="connsiteY21" fmla="*/ 27296 h 764275"/>
                <a:gd name="connsiteX22" fmla="*/ 1733266 w 1733266"/>
                <a:gd name="connsiteY22" fmla="*/ 0 h 76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33266" h="764275">
                  <a:moveTo>
                    <a:pt x="0" y="764275"/>
                  </a:moveTo>
                  <a:cubicBezTo>
                    <a:pt x="50042" y="732430"/>
                    <a:pt x="101859" y="703216"/>
                    <a:pt x="150126" y="668740"/>
                  </a:cubicBezTo>
                  <a:cubicBezTo>
                    <a:pt x="165832" y="657522"/>
                    <a:pt x="176242" y="640153"/>
                    <a:pt x="191069" y="627797"/>
                  </a:cubicBezTo>
                  <a:cubicBezTo>
                    <a:pt x="226344" y="598401"/>
                    <a:pt x="231922" y="600532"/>
                    <a:pt x="272956" y="586854"/>
                  </a:cubicBezTo>
                  <a:cubicBezTo>
                    <a:pt x="337839" y="543598"/>
                    <a:pt x="298338" y="564745"/>
                    <a:pt x="395785" y="532263"/>
                  </a:cubicBezTo>
                  <a:lnTo>
                    <a:pt x="559559" y="477672"/>
                  </a:lnTo>
                  <a:lnTo>
                    <a:pt x="641445" y="450376"/>
                  </a:lnTo>
                  <a:lnTo>
                    <a:pt x="682388" y="436729"/>
                  </a:lnTo>
                  <a:cubicBezTo>
                    <a:pt x="696036" y="427630"/>
                    <a:pt x="708661" y="416769"/>
                    <a:pt x="723332" y="409433"/>
                  </a:cubicBezTo>
                  <a:cubicBezTo>
                    <a:pt x="736199" y="402999"/>
                    <a:pt x="752305" y="403765"/>
                    <a:pt x="764275" y="395785"/>
                  </a:cubicBezTo>
                  <a:cubicBezTo>
                    <a:pt x="780334" y="385079"/>
                    <a:pt x="790391" y="367198"/>
                    <a:pt x="805218" y="354842"/>
                  </a:cubicBezTo>
                  <a:cubicBezTo>
                    <a:pt x="851506" y="316269"/>
                    <a:pt x="836412" y="335624"/>
                    <a:pt x="887105" y="313899"/>
                  </a:cubicBezTo>
                  <a:cubicBezTo>
                    <a:pt x="905805" y="305885"/>
                    <a:pt x="922806" y="294159"/>
                    <a:pt x="941696" y="286603"/>
                  </a:cubicBezTo>
                  <a:cubicBezTo>
                    <a:pt x="968410" y="275917"/>
                    <a:pt x="1023582" y="259308"/>
                    <a:pt x="1023582" y="259308"/>
                  </a:cubicBezTo>
                  <a:cubicBezTo>
                    <a:pt x="1037230" y="250209"/>
                    <a:pt x="1049537" y="238674"/>
                    <a:pt x="1064526" y="232012"/>
                  </a:cubicBezTo>
                  <a:cubicBezTo>
                    <a:pt x="1090818" y="220327"/>
                    <a:pt x="1119117" y="213815"/>
                    <a:pt x="1146412" y="204717"/>
                  </a:cubicBezTo>
                  <a:cubicBezTo>
                    <a:pt x="1244594" y="171990"/>
                    <a:pt x="1121973" y="211700"/>
                    <a:pt x="1241947" y="177421"/>
                  </a:cubicBezTo>
                  <a:cubicBezTo>
                    <a:pt x="1255779" y="173469"/>
                    <a:pt x="1269058" y="167725"/>
                    <a:pt x="1282890" y="163773"/>
                  </a:cubicBezTo>
                  <a:cubicBezTo>
                    <a:pt x="1297446" y="159614"/>
                    <a:pt x="1361096" y="146105"/>
                    <a:pt x="1378424" y="136478"/>
                  </a:cubicBezTo>
                  <a:cubicBezTo>
                    <a:pt x="1407101" y="120546"/>
                    <a:pt x="1429189" y="92261"/>
                    <a:pt x="1460311" y="81887"/>
                  </a:cubicBezTo>
                  <a:lnTo>
                    <a:pt x="1583141" y="40943"/>
                  </a:lnTo>
                  <a:cubicBezTo>
                    <a:pt x="1596789" y="36394"/>
                    <a:pt x="1610128" y="30785"/>
                    <a:pt x="1624084" y="27296"/>
                  </a:cubicBezTo>
                  <a:lnTo>
                    <a:pt x="1733266" y="0"/>
                  </a:lnTo>
                </a:path>
              </a:pathLst>
            </a:custGeom>
            <a:noFill/>
            <a:ln w="57150">
              <a:solidFill>
                <a:srgbClr val="395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9526137" y="2449042"/>
              <a:ext cx="1404323" cy="758182"/>
            </a:xfrm>
            <a:custGeom>
              <a:avLst/>
              <a:gdLst>
                <a:gd name="connsiteX0" fmla="*/ 0 w 1801505"/>
                <a:gd name="connsiteY0" fmla="*/ 696036 h 696036"/>
                <a:gd name="connsiteX1" fmla="*/ 136478 w 1801505"/>
                <a:gd name="connsiteY1" fmla="*/ 682388 h 696036"/>
                <a:gd name="connsiteX2" fmla="*/ 218364 w 1801505"/>
                <a:gd name="connsiteY2" fmla="*/ 655093 h 696036"/>
                <a:gd name="connsiteX3" fmla="*/ 259308 w 1801505"/>
                <a:gd name="connsiteY3" fmla="*/ 641445 h 696036"/>
                <a:gd name="connsiteX4" fmla="*/ 286603 w 1801505"/>
                <a:gd name="connsiteY4" fmla="*/ 600502 h 696036"/>
                <a:gd name="connsiteX5" fmla="*/ 423081 w 1801505"/>
                <a:gd name="connsiteY5" fmla="*/ 559558 h 696036"/>
                <a:gd name="connsiteX6" fmla="*/ 545911 w 1801505"/>
                <a:gd name="connsiteY6" fmla="*/ 532263 h 696036"/>
                <a:gd name="connsiteX7" fmla="*/ 586854 w 1801505"/>
                <a:gd name="connsiteY7" fmla="*/ 518615 h 696036"/>
                <a:gd name="connsiteX8" fmla="*/ 696036 w 1801505"/>
                <a:gd name="connsiteY8" fmla="*/ 491319 h 696036"/>
                <a:gd name="connsiteX9" fmla="*/ 818866 w 1801505"/>
                <a:gd name="connsiteY9" fmla="*/ 450376 h 696036"/>
                <a:gd name="connsiteX10" fmla="*/ 859809 w 1801505"/>
                <a:gd name="connsiteY10" fmla="*/ 436728 h 696036"/>
                <a:gd name="connsiteX11" fmla="*/ 900753 w 1801505"/>
                <a:gd name="connsiteY11" fmla="*/ 423081 h 696036"/>
                <a:gd name="connsiteX12" fmla="*/ 955344 w 1801505"/>
                <a:gd name="connsiteY12" fmla="*/ 382137 h 696036"/>
                <a:gd name="connsiteX13" fmla="*/ 1037230 w 1801505"/>
                <a:gd name="connsiteY13" fmla="*/ 313899 h 696036"/>
                <a:gd name="connsiteX14" fmla="*/ 1119117 w 1801505"/>
                <a:gd name="connsiteY14" fmla="*/ 286603 h 696036"/>
                <a:gd name="connsiteX15" fmla="*/ 1201003 w 1801505"/>
                <a:gd name="connsiteY15" fmla="*/ 245660 h 696036"/>
                <a:gd name="connsiteX16" fmla="*/ 1310185 w 1801505"/>
                <a:gd name="connsiteY16" fmla="*/ 204716 h 696036"/>
                <a:gd name="connsiteX17" fmla="*/ 1392072 w 1801505"/>
                <a:gd name="connsiteY17" fmla="*/ 150125 h 696036"/>
                <a:gd name="connsiteX18" fmla="*/ 1514902 w 1801505"/>
                <a:gd name="connsiteY18" fmla="*/ 122830 h 696036"/>
                <a:gd name="connsiteX19" fmla="*/ 1596788 w 1801505"/>
                <a:gd name="connsiteY19" fmla="*/ 95534 h 696036"/>
                <a:gd name="connsiteX20" fmla="*/ 1637732 w 1801505"/>
                <a:gd name="connsiteY20" fmla="*/ 81887 h 696036"/>
                <a:gd name="connsiteX21" fmla="*/ 1719618 w 1801505"/>
                <a:gd name="connsiteY21" fmla="*/ 27296 h 696036"/>
                <a:gd name="connsiteX22" fmla="*/ 1760562 w 1801505"/>
                <a:gd name="connsiteY22" fmla="*/ 0 h 696036"/>
                <a:gd name="connsiteX23" fmla="*/ 1801505 w 1801505"/>
                <a:gd name="connsiteY23" fmla="*/ 0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01505" h="696036">
                  <a:moveTo>
                    <a:pt x="0" y="696036"/>
                  </a:moveTo>
                  <a:cubicBezTo>
                    <a:pt x="45493" y="691487"/>
                    <a:pt x="91541" y="690814"/>
                    <a:pt x="136478" y="682388"/>
                  </a:cubicBezTo>
                  <a:cubicBezTo>
                    <a:pt x="164757" y="677086"/>
                    <a:pt x="191069" y="664191"/>
                    <a:pt x="218364" y="655093"/>
                  </a:cubicBezTo>
                  <a:lnTo>
                    <a:pt x="259308" y="641445"/>
                  </a:lnTo>
                  <a:cubicBezTo>
                    <a:pt x="268406" y="627797"/>
                    <a:pt x="272694" y="609195"/>
                    <a:pt x="286603" y="600502"/>
                  </a:cubicBezTo>
                  <a:cubicBezTo>
                    <a:pt x="305372" y="588771"/>
                    <a:pt x="393325" y="566170"/>
                    <a:pt x="423081" y="559558"/>
                  </a:cubicBezTo>
                  <a:cubicBezTo>
                    <a:pt x="486415" y="545484"/>
                    <a:pt x="487655" y="548908"/>
                    <a:pt x="545911" y="532263"/>
                  </a:cubicBezTo>
                  <a:cubicBezTo>
                    <a:pt x="559743" y="528311"/>
                    <a:pt x="572975" y="522400"/>
                    <a:pt x="586854" y="518615"/>
                  </a:cubicBezTo>
                  <a:cubicBezTo>
                    <a:pt x="623046" y="508744"/>
                    <a:pt x="660447" y="503182"/>
                    <a:pt x="696036" y="491319"/>
                  </a:cubicBezTo>
                  <a:lnTo>
                    <a:pt x="818866" y="450376"/>
                  </a:lnTo>
                  <a:lnTo>
                    <a:pt x="859809" y="436728"/>
                  </a:lnTo>
                  <a:lnTo>
                    <a:pt x="900753" y="423081"/>
                  </a:lnTo>
                  <a:cubicBezTo>
                    <a:pt x="918950" y="409433"/>
                    <a:pt x="938074" y="396940"/>
                    <a:pt x="955344" y="382137"/>
                  </a:cubicBezTo>
                  <a:cubicBezTo>
                    <a:pt x="989956" y="352469"/>
                    <a:pt x="995465" y="332461"/>
                    <a:pt x="1037230" y="313899"/>
                  </a:cubicBezTo>
                  <a:cubicBezTo>
                    <a:pt x="1063522" y="302214"/>
                    <a:pt x="1095177" y="302563"/>
                    <a:pt x="1119117" y="286603"/>
                  </a:cubicBezTo>
                  <a:cubicBezTo>
                    <a:pt x="1197801" y="234147"/>
                    <a:pt x="1121896" y="279564"/>
                    <a:pt x="1201003" y="245660"/>
                  </a:cubicBezTo>
                  <a:cubicBezTo>
                    <a:pt x="1300917" y="202839"/>
                    <a:pt x="1209538" y="229878"/>
                    <a:pt x="1310185" y="204716"/>
                  </a:cubicBezTo>
                  <a:cubicBezTo>
                    <a:pt x="1337481" y="186519"/>
                    <a:pt x="1359904" y="156558"/>
                    <a:pt x="1392072" y="150125"/>
                  </a:cubicBezTo>
                  <a:cubicBezTo>
                    <a:pt x="1431039" y="142332"/>
                    <a:pt x="1476349" y="134396"/>
                    <a:pt x="1514902" y="122830"/>
                  </a:cubicBezTo>
                  <a:cubicBezTo>
                    <a:pt x="1542460" y="114562"/>
                    <a:pt x="1569493" y="104632"/>
                    <a:pt x="1596788" y="95534"/>
                  </a:cubicBezTo>
                  <a:lnTo>
                    <a:pt x="1637732" y="81887"/>
                  </a:lnTo>
                  <a:lnTo>
                    <a:pt x="1719618" y="27296"/>
                  </a:lnTo>
                  <a:cubicBezTo>
                    <a:pt x="1733266" y="18197"/>
                    <a:pt x="1744159" y="0"/>
                    <a:pt x="1760562" y="0"/>
                  </a:cubicBezTo>
                  <a:lnTo>
                    <a:pt x="1801505" y="0"/>
                  </a:lnTo>
                </a:path>
              </a:pathLst>
            </a:custGeom>
            <a:noFill/>
            <a:ln w="38100">
              <a:solidFill>
                <a:srgbClr val="ED1D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9539785" y="3373072"/>
              <a:ext cx="1351129" cy="461949"/>
            </a:xfrm>
            <a:custGeom>
              <a:avLst/>
              <a:gdLst>
                <a:gd name="connsiteX0" fmla="*/ 0 w 1733266"/>
                <a:gd name="connsiteY0" fmla="*/ 424084 h 424084"/>
                <a:gd name="connsiteX1" fmla="*/ 204716 w 1733266"/>
                <a:gd name="connsiteY1" fmla="*/ 383141 h 424084"/>
                <a:gd name="connsiteX2" fmla="*/ 313899 w 1733266"/>
                <a:gd name="connsiteY2" fmla="*/ 355845 h 424084"/>
                <a:gd name="connsiteX3" fmla="*/ 423081 w 1733266"/>
                <a:gd name="connsiteY3" fmla="*/ 328550 h 424084"/>
                <a:gd name="connsiteX4" fmla="*/ 532263 w 1733266"/>
                <a:gd name="connsiteY4" fmla="*/ 287606 h 424084"/>
                <a:gd name="connsiteX5" fmla="*/ 573206 w 1733266"/>
                <a:gd name="connsiteY5" fmla="*/ 273959 h 424084"/>
                <a:gd name="connsiteX6" fmla="*/ 832514 w 1733266"/>
                <a:gd name="connsiteY6" fmla="*/ 246663 h 424084"/>
                <a:gd name="connsiteX7" fmla="*/ 887105 w 1733266"/>
                <a:gd name="connsiteY7" fmla="*/ 233015 h 424084"/>
                <a:gd name="connsiteX8" fmla="*/ 955343 w 1733266"/>
                <a:gd name="connsiteY8" fmla="*/ 219367 h 424084"/>
                <a:gd name="connsiteX9" fmla="*/ 1037230 w 1733266"/>
                <a:gd name="connsiteY9" fmla="*/ 192072 h 424084"/>
                <a:gd name="connsiteX10" fmla="*/ 1091821 w 1733266"/>
                <a:gd name="connsiteY10" fmla="*/ 178424 h 424084"/>
                <a:gd name="connsiteX11" fmla="*/ 1132764 w 1733266"/>
                <a:gd name="connsiteY11" fmla="*/ 164776 h 424084"/>
                <a:gd name="connsiteX12" fmla="*/ 1201003 w 1733266"/>
                <a:gd name="connsiteY12" fmla="*/ 151129 h 424084"/>
                <a:gd name="connsiteX13" fmla="*/ 1282890 w 1733266"/>
                <a:gd name="connsiteY13" fmla="*/ 123833 h 424084"/>
                <a:gd name="connsiteX14" fmla="*/ 1323833 w 1733266"/>
                <a:gd name="connsiteY14" fmla="*/ 110185 h 424084"/>
                <a:gd name="connsiteX15" fmla="*/ 1433015 w 1733266"/>
                <a:gd name="connsiteY15" fmla="*/ 82890 h 424084"/>
                <a:gd name="connsiteX16" fmla="*/ 1473958 w 1733266"/>
                <a:gd name="connsiteY16" fmla="*/ 55594 h 424084"/>
                <a:gd name="connsiteX17" fmla="*/ 1583140 w 1733266"/>
                <a:gd name="connsiteY17" fmla="*/ 28299 h 424084"/>
                <a:gd name="connsiteX18" fmla="*/ 1678675 w 1733266"/>
                <a:gd name="connsiteY18" fmla="*/ 1003 h 424084"/>
                <a:gd name="connsiteX19" fmla="*/ 1733266 w 1733266"/>
                <a:gd name="connsiteY19" fmla="*/ 1003 h 4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33266" h="424084">
                  <a:moveTo>
                    <a:pt x="0" y="424084"/>
                  </a:moveTo>
                  <a:cubicBezTo>
                    <a:pt x="255338" y="395713"/>
                    <a:pt x="11174" y="431527"/>
                    <a:pt x="204716" y="383141"/>
                  </a:cubicBezTo>
                  <a:cubicBezTo>
                    <a:pt x="241110" y="374042"/>
                    <a:pt x="277113" y="363202"/>
                    <a:pt x="313899" y="355845"/>
                  </a:cubicBezTo>
                  <a:cubicBezTo>
                    <a:pt x="396244" y="339376"/>
                    <a:pt x="360131" y="349532"/>
                    <a:pt x="423081" y="328550"/>
                  </a:cubicBezTo>
                  <a:cubicBezTo>
                    <a:pt x="490478" y="283617"/>
                    <a:pt x="437823" y="311216"/>
                    <a:pt x="532263" y="287606"/>
                  </a:cubicBezTo>
                  <a:cubicBezTo>
                    <a:pt x="546219" y="284117"/>
                    <a:pt x="559100" y="276780"/>
                    <a:pt x="573206" y="273959"/>
                  </a:cubicBezTo>
                  <a:cubicBezTo>
                    <a:pt x="649621" y="258676"/>
                    <a:pt x="761592" y="252573"/>
                    <a:pt x="832514" y="246663"/>
                  </a:cubicBezTo>
                  <a:cubicBezTo>
                    <a:pt x="850711" y="242114"/>
                    <a:pt x="868795" y="237084"/>
                    <a:pt x="887105" y="233015"/>
                  </a:cubicBezTo>
                  <a:cubicBezTo>
                    <a:pt x="909749" y="227983"/>
                    <a:pt x="932964" y="225470"/>
                    <a:pt x="955343" y="219367"/>
                  </a:cubicBezTo>
                  <a:cubicBezTo>
                    <a:pt x="983101" y="211797"/>
                    <a:pt x="1009317" y="199050"/>
                    <a:pt x="1037230" y="192072"/>
                  </a:cubicBezTo>
                  <a:cubicBezTo>
                    <a:pt x="1055427" y="187523"/>
                    <a:pt x="1073786" y="183577"/>
                    <a:pt x="1091821" y="178424"/>
                  </a:cubicBezTo>
                  <a:cubicBezTo>
                    <a:pt x="1105653" y="174472"/>
                    <a:pt x="1118808" y="168265"/>
                    <a:pt x="1132764" y="164776"/>
                  </a:cubicBezTo>
                  <a:cubicBezTo>
                    <a:pt x="1155268" y="159150"/>
                    <a:pt x="1178624" y="157232"/>
                    <a:pt x="1201003" y="151129"/>
                  </a:cubicBezTo>
                  <a:cubicBezTo>
                    <a:pt x="1228761" y="143559"/>
                    <a:pt x="1255594" y="132932"/>
                    <a:pt x="1282890" y="123833"/>
                  </a:cubicBezTo>
                  <a:cubicBezTo>
                    <a:pt x="1296538" y="119284"/>
                    <a:pt x="1309877" y="113674"/>
                    <a:pt x="1323833" y="110185"/>
                  </a:cubicBezTo>
                  <a:lnTo>
                    <a:pt x="1433015" y="82890"/>
                  </a:lnTo>
                  <a:cubicBezTo>
                    <a:pt x="1446663" y="73791"/>
                    <a:pt x="1459287" y="62929"/>
                    <a:pt x="1473958" y="55594"/>
                  </a:cubicBezTo>
                  <a:cubicBezTo>
                    <a:pt x="1505149" y="39999"/>
                    <a:pt x="1552004" y="36083"/>
                    <a:pt x="1583140" y="28299"/>
                  </a:cubicBezTo>
                  <a:cubicBezTo>
                    <a:pt x="1628460" y="16969"/>
                    <a:pt x="1627623" y="7385"/>
                    <a:pt x="1678675" y="1003"/>
                  </a:cubicBezTo>
                  <a:cubicBezTo>
                    <a:pt x="1696731" y="-1254"/>
                    <a:pt x="1715069" y="1003"/>
                    <a:pt x="1733266" y="1003"/>
                  </a:cubicBezTo>
                </a:path>
              </a:pathLst>
            </a:custGeom>
            <a:noFill/>
            <a:ln w="38100">
              <a:solidFill>
                <a:srgbClr val="139B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42395" y="4489484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099946" y="1463550"/>
            <a:ext cx="146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Trajectory along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first PC axis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3FFE0-BA62-BA43-F8E0-6DAE02A1BE66}"/>
              </a:ext>
            </a:extLst>
          </p:cNvPr>
          <p:cNvSpPr txBox="1"/>
          <p:nvPr/>
        </p:nvSpPr>
        <p:spPr>
          <a:xfrm>
            <a:off x="455350" y="282130"/>
            <a:ext cx="12315428" cy="697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2"/>
                </a:solidFill>
                <a:ea typeface="+mj-ea"/>
                <a:cs typeface="+mj-cs"/>
              </a:rPr>
              <a:t>PCA preserves information </a:t>
            </a:r>
            <a:r>
              <a:rPr lang="en-US" sz="2400" dirty="0">
                <a:solidFill>
                  <a:schemeClr val="tx2"/>
                </a:solidFill>
                <a:ea typeface="+mj-ea"/>
                <a:cs typeface="+mj-cs"/>
              </a:rPr>
              <a:t>about the neural activity, but not about the stimulus</a:t>
            </a:r>
            <a:endParaRPr lang="en-US" sz="2400" kern="1200" dirty="0">
              <a:solidFill>
                <a:schemeClr val="tx2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673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33" y="1344091"/>
            <a:ext cx="4629150" cy="3514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" t="3513" r="3722" b="11104"/>
          <a:stretch/>
        </p:blipFill>
        <p:spPr>
          <a:xfrm>
            <a:off x="2374709" y="1569494"/>
            <a:ext cx="4271750" cy="282508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835020" y="1705970"/>
            <a:ext cx="1050878" cy="27295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67316" y="3953387"/>
            <a:ext cx="1540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second PCA axis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8292" y="4271750"/>
            <a:ext cx="313898" cy="1637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74709" y="1937982"/>
            <a:ext cx="1180532" cy="3957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45799" y="1868339"/>
            <a:ext cx="125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first PCA axis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683778" y="2082015"/>
            <a:ext cx="0" cy="1828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83778" y="3913876"/>
            <a:ext cx="14862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7765665" y="3010063"/>
            <a:ext cx="1351129" cy="832514"/>
          </a:xfrm>
          <a:custGeom>
            <a:avLst/>
            <a:gdLst>
              <a:gd name="connsiteX0" fmla="*/ 0 w 1733266"/>
              <a:gd name="connsiteY0" fmla="*/ 764275 h 764275"/>
              <a:gd name="connsiteX1" fmla="*/ 150126 w 1733266"/>
              <a:gd name="connsiteY1" fmla="*/ 668740 h 764275"/>
              <a:gd name="connsiteX2" fmla="*/ 191069 w 1733266"/>
              <a:gd name="connsiteY2" fmla="*/ 627797 h 764275"/>
              <a:gd name="connsiteX3" fmla="*/ 272956 w 1733266"/>
              <a:gd name="connsiteY3" fmla="*/ 586854 h 764275"/>
              <a:gd name="connsiteX4" fmla="*/ 395785 w 1733266"/>
              <a:gd name="connsiteY4" fmla="*/ 532263 h 764275"/>
              <a:gd name="connsiteX5" fmla="*/ 559559 w 1733266"/>
              <a:gd name="connsiteY5" fmla="*/ 477672 h 764275"/>
              <a:gd name="connsiteX6" fmla="*/ 641445 w 1733266"/>
              <a:gd name="connsiteY6" fmla="*/ 450376 h 764275"/>
              <a:gd name="connsiteX7" fmla="*/ 682388 w 1733266"/>
              <a:gd name="connsiteY7" fmla="*/ 436729 h 764275"/>
              <a:gd name="connsiteX8" fmla="*/ 723332 w 1733266"/>
              <a:gd name="connsiteY8" fmla="*/ 409433 h 764275"/>
              <a:gd name="connsiteX9" fmla="*/ 764275 w 1733266"/>
              <a:gd name="connsiteY9" fmla="*/ 395785 h 764275"/>
              <a:gd name="connsiteX10" fmla="*/ 805218 w 1733266"/>
              <a:gd name="connsiteY10" fmla="*/ 354842 h 764275"/>
              <a:gd name="connsiteX11" fmla="*/ 887105 w 1733266"/>
              <a:gd name="connsiteY11" fmla="*/ 313899 h 764275"/>
              <a:gd name="connsiteX12" fmla="*/ 941696 w 1733266"/>
              <a:gd name="connsiteY12" fmla="*/ 286603 h 764275"/>
              <a:gd name="connsiteX13" fmla="*/ 1023582 w 1733266"/>
              <a:gd name="connsiteY13" fmla="*/ 259308 h 764275"/>
              <a:gd name="connsiteX14" fmla="*/ 1064526 w 1733266"/>
              <a:gd name="connsiteY14" fmla="*/ 232012 h 764275"/>
              <a:gd name="connsiteX15" fmla="*/ 1146412 w 1733266"/>
              <a:gd name="connsiteY15" fmla="*/ 204717 h 764275"/>
              <a:gd name="connsiteX16" fmla="*/ 1241947 w 1733266"/>
              <a:gd name="connsiteY16" fmla="*/ 177421 h 764275"/>
              <a:gd name="connsiteX17" fmla="*/ 1282890 w 1733266"/>
              <a:gd name="connsiteY17" fmla="*/ 163773 h 764275"/>
              <a:gd name="connsiteX18" fmla="*/ 1378424 w 1733266"/>
              <a:gd name="connsiteY18" fmla="*/ 136478 h 764275"/>
              <a:gd name="connsiteX19" fmla="*/ 1460311 w 1733266"/>
              <a:gd name="connsiteY19" fmla="*/ 81887 h 764275"/>
              <a:gd name="connsiteX20" fmla="*/ 1583141 w 1733266"/>
              <a:gd name="connsiteY20" fmla="*/ 40943 h 764275"/>
              <a:gd name="connsiteX21" fmla="*/ 1624084 w 1733266"/>
              <a:gd name="connsiteY21" fmla="*/ 27296 h 764275"/>
              <a:gd name="connsiteX22" fmla="*/ 1733266 w 1733266"/>
              <a:gd name="connsiteY22" fmla="*/ 0 h 7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733266" h="764275">
                <a:moveTo>
                  <a:pt x="0" y="764275"/>
                </a:moveTo>
                <a:cubicBezTo>
                  <a:pt x="50042" y="732430"/>
                  <a:pt x="101859" y="703216"/>
                  <a:pt x="150126" y="668740"/>
                </a:cubicBezTo>
                <a:cubicBezTo>
                  <a:pt x="165832" y="657522"/>
                  <a:pt x="176242" y="640153"/>
                  <a:pt x="191069" y="627797"/>
                </a:cubicBezTo>
                <a:cubicBezTo>
                  <a:pt x="226344" y="598401"/>
                  <a:pt x="231922" y="600532"/>
                  <a:pt x="272956" y="586854"/>
                </a:cubicBezTo>
                <a:cubicBezTo>
                  <a:pt x="337839" y="543598"/>
                  <a:pt x="298338" y="564745"/>
                  <a:pt x="395785" y="532263"/>
                </a:cubicBezTo>
                <a:lnTo>
                  <a:pt x="559559" y="477672"/>
                </a:lnTo>
                <a:lnTo>
                  <a:pt x="641445" y="450376"/>
                </a:lnTo>
                <a:lnTo>
                  <a:pt x="682388" y="436729"/>
                </a:lnTo>
                <a:cubicBezTo>
                  <a:pt x="696036" y="427630"/>
                  <a:pt x="708661" y="416769"/>
                  <a:pt x="723332" y="409433"/>
                </a:cubicBezTo>
                <a:cubicBezTo>
                  <a:pt x="736199" y="402999"/>
                  <a:pt x="752305" y="403765"/>
                  <a:pt x="764275" y="395785"/>
                </a:cubicBezTo>
                <a:cubicBezTo>
                  <a:pt x="780334" y="385079"/>
                  <a:pt x="790391" y="367198"/>
                  <a:pt x="805218" y="354842"/>
                </a:cubicBezTo>
                <a:cubicBezTo>
                  <a:pt x="851506" y="316269"/>
                  <a:pt x="836412" y="335624"/>
                  <a:pt x="887105" y="313899"/>
                </a:cubicBezTo>
                <a:cubicBezTo>
                  <a:pt x="905805" y="305885"/>
                  <a:pt x="922806" y="294159"/>
                  <a:pt x="941696" y="286603"/>
                </a:cubicBezTo>
                <a:cubicBezTo>
                  <a:pt x="968410" y="275917"/>
                  <a:pt x="1023582" y="259308"/>
                  <a:pt x="1023582" y="259308"/>
                </a:cubicBezTo>
                <a:cubicBezTo>
                  <a:pt x="1037230" y="250209"/>
                  <a:pt x="1049537" y="238674"/>
                  <a:pt x="1064526" y="232012"/>
                </a:cubicBezTo>
                <a:cubicBezTo>
                  <a:pt x="1090818" y="220327"/>
                  <a:pt x="1119117" y="213815"/>
                  <a:pt x="1146412" y="204717"/>
                </a:cubicBezTo>
                <a:cubicBezTo>
                  <a:pt x="1244594" y="171990"/>
                  <a:pt x="1121973" y="211700"/>
                  <a:pt x="1241947" y="177421"/>
                </a:cubicBezTo>
                <a:cubicBezTo>
                  <a:pt x="1255779" y="173469"/>
                  <a:pt x="1269058" y="167725"/>
                  <a:pt x="1282890" y="163773"/>
                </a:cubicBezTo>
                <a:cubicBezTo>
                  <a:pt x="1297446" y="159614"/>
                  <a:pt x="1361096" y="146105"/>
                  <a:pt x="1378424" y="136478"/>
                </a:cubicBezTo>
                <a:cubicBezTo>
                  <a:pt x="1407101" y="120546"/>
                  <a:pt x="1429189" y="92261"/>
                  <a:pt x="1460311" y="81887"/>
                </a:cubicBezTo>
                <a:lnTo>
                  <a:pt x="1583141" y="40943"/>
                </a:lnTo>
                <a:cubicBezTo>
                  <a:pt x="1596789" y="36394"/>
                  <a:pt x="1610128" y="30785"/>
                  <a:pt x="1624084" y="27296"/>
                </a:cubicBezTo>
                <a:lnTo>
                  <a:pt x="1733266" y="0"/>
                </a:lnTo>
              </a:path>
            </a:pathLst>
          </a:custGeom>
          <a:noFill/>
          <a:ln w="57150">
            <a:solidFill>
              <a:srgbClr val="395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7765665" y="1937982"/>
            <a:ext cx="1404323" cy="758182"/>
          </a:xfrm>
          <a:custGeom>
            <a:avLst/>
            <a:gdLst>
              <a:gd name="connsiteX0" fmla="*/ 0 w 1801505"/>
              <a:gd name="connsiteY0" fmla="*/ 696036 h 696036"/>
              <a:gd name="connsiteX1" fmla="*/ 136478 w 1801505"/>
              <a:gd name="connsiteY1" fmla="*/ 682388 h 696036"/>
              <a:gd name="connsiteX2" fmla="*/ 218364 w 1801505"/>
              <a:gd name="connsiteY2" fmla="*/ 655093 h 696036"/>
              <a:gd name="connsiteX3" fmla="*/ 259308 w 1801505"/>
              <a:gd name="connsiteY3" fmla="*/ 641445 h 696036"/>
              <a:gd name="connsiteX4" fmla="*/ 286603 w 1801505"/>
              <a:gd name="connsiteY4" fmla="*/ 600502 h 696036"/>
              <a:gd name="connsiteX5" fmla="*/ 423081 w 1801505"/>
              <a:gd name="connsiteY5" fmla="*/ 559558 h 696036"/>
              <a:gd name="connsiteX6" fmla="*/ 545911 w 1801505"/>
              <a:gd name="connsiteY6" fmla="*/ 532263 h 696036"/>
              <a:gd name="connsiteX7" fmla="*/ 586854 w 1801505"/>
              <a:gd name="connsiteY7" fmla="*/ 518615 h 696036"/>
              <a:gd name="connsiteX8" fmla="*/ 696036 w 1801505"/>
              <a:gd name="connsiteY8" fmla="*/ 491319 h 696036"/>
              <a:gd name="connsiteX9" fmla="*/ 818866 w 1801505"/>
              <a:gd name="connsiteY9" fmla="*/ 450376 h 696036"/>
              <a:gd name="connsiteX10" fmla="*/ 859809 w 1801505"/>
              <a:gd name="connsiteY10" fmla="*/ 436728 h 696036"/>
              <a:gd name="connsiteX11" fmla="*/ 900753 w 1801505"/>
              <a:gd name="connsiteY11" fmla="*/ 423081 h 696036"/>
              <a:gd name="connsiteX12" fmla="*/ 955344 w 1801505"/>
              <a:gd name="connsiteY12" fmla="*/ 382137 h 696036"/>
              <a:gd name="connsiteX13" fmla="*/ 1037230 w 1801505"/>
              <a:gd name="connsiteY13" fmla="*/ 313899 h 696036"/>
              <a:gd name="connsiteX14" fmla="*/ 1119117 w 1801505"/>
              <a:gd name="connsiteY14" fmla="*/ 286603 h 696036"/>
              <a:gd name="connsiteX15" fmla="*/ 1201003 w 1801505"/>
              <a:gd name="connsiteY15" fmla="*/ 245660 h 696036"/>
              <a:gd name="connsiteX16" fmla="*/ 1310185 w 1801505"/>
              <a:gd name="connsiteY16" fmla="*/ 204716 h 696036"/>
              <a:gd name="connsiteX17" fmla="*/ 1392072 w 1801505"/>
              <a:gd name="connsiteY17" fmla="*/ 150125 h 696036"/>
              <a:gd name="connsiteX18" fmla="*/ 1514902 w 1801505"/>
              <a:gd name="connsiteY18" fmla="*/ 122830 h 696036"/>
              <a:gd name="connsiteX19" fmla="*/ 1596788 w 1801505"/>
              <a:gd name="connsiteY19" fmla="*/ 95534 h 696036"/>
              <a:gd name="connsiteX20" fmla="*/ 1637732 w 1801505"/>
              <a:gd name="connsiteY20" fmla="*/ 81887 h 696036"/>
              <a:gd name="connsiteX21" fmla="*/ 1719618 w 1801505"/>
              <a:gd name="connsiteY21" fmla="*/ 27296 h 696036"/>
              <a:gd name="connsiteX22" fmla="*/ 1760562 w 1801505"/>
              <a:gd name="connsiteY22" fmla="*/ 0 h 696036"/>
              <a:gd name="connsiteX23" fmla="*/ 1801505 w 1801505"/>
              <a:gd name="connsiteY23" fmla="*/ 0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01505" h="696036">
                <a:moveTo>
                  <a:pt x="0" y="696036"/>
                </a:moveTo>
                <a:cubicBezTo>
                  <a:pt x="45493" y="691487"/>
                  <a:pt x="91541" y="690814"/>
                  <a:pt x="136478" y="682388"/>
                </a:cubicBezTo>
                <a:cubicBezTo>
                  <a:pt x="164757" y="677086"/>
                  <a:pt x="191069" y="664191"/>
                  <a:pt x="218364" y="655093"/>
                </a:cubicBezTo>
                <a:lnTo>
                  <a:pt x="259308" y="641445"/>
                </a:lnTo>
                <a:cubicBezTo>
                  <a:pt x="268406" y="627797"/>
                  <a:pt x="272694" y="609195"/>
                  <a:pt x="286603" y="600502"/>
                </a:cubicBezTo>
                <a:cubicBezTo>
                  <a:pt x="305372" y="588771"/>
                  <a:pt x="393325" y="566170"/>
                  <a:pt x="423081" y="559558"/>
                </a:cubicBezTo>
                <a:cubicBezTo>
                  <a:pt x="486415" y="545484"/>
                  <a:pt x="487655" y="548908"/>
                  <a:pt x="545911" y="532263"/>
                </a:cubicBezTo>
                <a:cubicBezTo>
                  <a:pt x="559743" y="528311"/>
                  <a:pt x="572975" y="522400"/>
                  <a:pt x="586854" y="518615"/>
                </a:cubicBezTo>
                <a:cubicBezTo>
                  <a:pt x="623046" y="508744"/>
                  <a:pt x="660447" y="503182"/>
                  <a:pt x="696036" y="491319"/>
                </a:cubicBezTo>
                <a:lnTo>
                  <a:pt x="818866" y="450376"/>
                </a:lnTo>
                <a:lnTo>
                  <a:pt x="859809" y="436728"/>
                </a:lnTo>
                <a:lnTo>
                  <a:pt x="900753" y="423081"/>
                </a:lnTo>
                <a:cubicBezTo>
                  <a:pt x="918950" y="409433"/>
                  <a:pt x="938074" y="396940"/>
                  <a:pt x="955344" y="382137"/>
                </a:cubicBezTo>
                <a:cubicBezTo>
                  <a:pt x="989956" y="352469"/>
                  <a:pt x="995465" y="332461"/>
                  <a:pt x="1037230" y="313899"/>
                </a:cubicBezTo>
                <a:cubicBezTo>
                  <a:pt x="1063522" y="302214"/>
                  <a:pt x="1095177" y="302563"/>
                  <a:pt x="1119117" y="286603"/>
                </a:cubicBezTo>
                <a:cubicBezTo>
                  <a:pt x="1197801" y="234147"/>
                  <a:pt x="1121896" y="279564"/>
                  <a:pt x="1201003" y="245660"/>
                </a:cubicBezTo>
                <a:cubicBezTo>
                  <a:pt x="1300917" y="202839"/>
                  <a:pt x="1209538" y="229878"/>
                  <a:pt x="1310185" y="204716"/>
                </a:cubicBezTo>
                <a:cubicBezTo>
                  <a:pt x="1337481" y="186519"/>
                  <a:pt x="1359904" y="156558"/>
                  <a:pt x="1392072" y="150125"/>
                </a:cubicBezTo>
                <a:cubicBezTo>
                  <a:pt x="1431039" y="142332"/>
                  <a:pt x="1476349" y="134396"/>
                  <a:pt x="1514902" y="122830"/>
                </a:cubicBezTo>
                <a:cubicBezTo>
                  <a:pt x="1542460" y="114562"/>
                  <a:pt x="1569493" y="104632"/>
                  <a:pt x="1596788" y="95534"/>
                </a:cubicBezTo>
                <a:lnTo>
                  <a:pt x="1637732" y="81887"/>
                </a:lnTo>
                <a:lnTo>
                  <a:pt x="1719618" y="27296"/>
                </a:lnTo>
                <a:cubicBezTo>
                  <a:pt x="1733266" y="18197"/>
                  <a:pt x="1744159" y="0"/>
                  <a:pt x="1760562" y="0"/>
                </a:cubicBezTo>
                <a:lnTo>
                  <a:pt x="1801505" y="0"/>
                </a:lnTo>
              </a:path>
            </a:pathLst>
          </a:custGeom>
          <a:noFill/>
          <a:ln w="38100">
            <a:solidFill>
              <a:srgbClr val="ED1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779313" y="2862012"/>
            <a:ext cx="1351129" cy="461949"/>
          </a:xfrm>
          <a:custGeom>
            <a:avLst/>
            <a:gdLst>
              <a:gd name="connsiteX0" fmla="*/ 0 w 1733266"/>
              <a:gd name="connsiteY0" fmla="*/ 424084 h 424084"/>
              <a:gd name="connsiteX1" fmla="*/ 204716 w 1733266"/>
              <a:gd name="connsiteY1" fmla="*/ 383141 h 424084"/>
              <a:gd name="connsiteX2" fmla="*/ 313899 w 1733266"/>
              <a:gd name="connsiteY2" fmla="*/ 355845 h 424084"/>
              <a:gd name="connsiteX3" fmla="*/ 423081 w 1733266"/>
              <a:gd name="connsiteY3" fmla="*/ 328550 h 424084"/>
              <a:gd name="connsiteX4" fmla="*/ 532263 w 1733266"/>
              <a:gd name="connsiteY4" fmla="*/ 287606 h 424084"/>
              <a:gd name="connsiteX5" fmla="*/ 573206 w 1733266"/>
              <a:gd name="connsiteY5" fmla="*/ 273959 h 424084"/>
              <a:gd name="connsiteX6" fmla="*/ 832514 w 1733266"/>
              <a:gd name="connsiteY6" fmla="*/ 246663 h 424084"/>
              <a:gd name="connsiteX7" fmla="*/ 887105 w 1733266"/>
              <a:gd name="connsiteY7" fmla="*/ 233015 h 424084"/>
              <a:gd name="connsiteX8" fmla="*/ 955343 w 1733266"/>
              <a:gd name="connsiteY8" fmla="*/ 219367 h 424084"/>
              <a:gd name="connsiteX9" fmla="*/ 1037230 w 1733266"/>
              <a:gd name="connsiteY9" fmla="*/ 192072 h 424084"/>
              <a:gd name="connsiteX10" fmla="*/ 1091821 w 1733266"/>
              <a:gd name="connsiteY10" fmla="*/ 178424 h 424084"/>
              <a:gd name="connsiteX11" fmla="*/ 1132764 w 1733266"/>
              <a:gd name="connsiteY11" fmla="*/ 164776 h 424084"/>
              <a:gd name="connsiteX12" fmla="*/ 1201003 w 1733266"/>
              <a:gd name="connsiteY12" fmla="*/ 151129 h 424084"/>
              <a:gd name="connsiteX13" fmla="*/ 1282890 w 1733266"/>
              <a:gd name="connsiteY13" fmla="*/ 123833 h 424084"/>
              <a:gd name="connsiteX14" fmla="*/ 1323833 w 1733266"/>
              <a:gd name="connsiteY14" fmla="*/ 110185 h 424084"/>
              <a:gd name="connsiteX15" fmla="*/ 1433015 w 1733266"/>
              <a:gd name="connsiteY15" fmla="*/ 82890 h 424084"/>
              <a:gd name="connsiteX16" fmla="*/ 1473958 w 1733266"/>
              <a:gd name="connsiteY16" fmla="*/ 55594 h 424084"/>
              <a:gd name="connsiteX17" fmla="*/ 1583140 w 1733266"/>
              <a:gd name="connsiteY17" fmla="*/ 28299 h 424084"/>
              <a:gd name="connsiteX18" fmla="*/ 1678675 w 1733266"/>
              <a:gd name="connsiteY18" fmla="*/ 1003 h 424084"/>
              <a:gd name="connsiteX19" fmla="*/ 1733266 w 1733266"/>
              <a:gd name="connsiteY19" fmla="*/ 1003 h 4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33266" h="424084">
                <a:moveTo>
                  <a:pt x="0" y="424084"/>
                </a:moveTo>
                <a:cubicBezTo>
                  <a:pt x="255338" y="395713"/>
                  <a:pt x="11174" y="431527"/>
                  <a:pt x="204716" y="383141"/>
                </a:cubicBezTo>
                <a:cubicBezTo>
                  <a:pt x="241110" y="374042"/>
                  <a:pt x="277113" y="363202"/>
                  <a:pt x="313899" y="355845"/>
                </a:cubicBezTo>
                <a:cubicBezTo>
                  <a:pt x="396244" y="339376"/>
                  <a:pt x="360131" y="349532"/>
                  <a:pt x="423081" y="328550"/>
                </a:cubicBezTo>
                <a:cubicBezTo>
                  <a:pt x="490478" y="283617"/>
                  <a:pt x="437823" y="311216"/>
                  <a:pt x="532263" y="287606"/>
                </a:cubicBezTo>
                <a:cubicBezTo>
                  <a:pt x="546219" y="284117"/>
                  <a:pt x="559100" y="276780"/>
                  <a:pt x="573206" y="273959"/>
                </a:cubicBezTo>
                <a:cubicBezTo>
                  <a:pt x="649621" y="258676"/>
                  <a:pt x="761592" y="252573"/>
                  <a:pt x="832514" y="246663"/>
                </a:cubicBezTo>
                <a:cubicBezTo>
                  <a:pt x="850711" y="242114"/>
                  <a:pt x="868795" y="237084"/>
                  <a:pt x="887105" y="233015"/>
                </a:cubicBezTo>
                <a:cubicBezTo>
                  <a:pt x="909749" y="227983"/>
                  <a:pt x="932964" y="225470"/>
                  <a:pt x="955343" y="219367"/>
                </a:cubicBezTo>
                <a:cubicBezTo>
                  <a:pt x="983101" y="211797"/>
                  <a:pt x="1009317" y="199050"/>
                  <a:pt x="1037230" y="192072"/>
                </a:cubicBezTo>
                <a:cubicBezTo>
                  <a:pt x="1055427" y="187523"/>
                  <a:pt x="1073786" y="183577"/>
                  <a:pt x="1091821" y="178424"/>
                </a:cubicBezTo>
                <a:cubicBezTo>
                  <a:pt x="1105653" y="174472"/>
                  <a:pt x="1118808" y="168265"/>
                  <a:pt x="1132764" y="164776"/>
                </a:cubicBezTo>
                <a:cubicBezTo>
                  <a:pt x="1155268" y="159150"/>
                  <a:pt x="1178624" y="157232"/>
                  <a:pt x="1201003" y="151129"/>
                </a:cubicBezTo>
                <a:cubicBezTo>
                  <a:pt x="1228761" y="143559"/>
                  <a:pt x="1255594" y="132932"/>
                  <a:pt x="1282890" y="123833"/>
                </a:cubicBezTo>
                <a:cubicBezTo>
                  <a:pt x="1296538" y="119284"/>
                  <a:pt x="1309877" y="113674"/>
                  <a:pt x="1323833" y="110185"/>
                </a:cubicBezTo>
                <a:lnTo>
                  <a:pt x="1433015" y="82890"/>
                </a:lnTo>
                <a:cubicBezTo>
                  <a:pt x="1446663" y="73791"/>
                  <a:pt x="1459287" y="62929"/>
                  <a:pt x="1473958" y="55594"/>
                </a:cubicBezTo>
                <a:cubicBezTo>
                  <a:pt x="1505149" y="39999"/>
                  <a:pt x="1552004" y="36083"/>
                  <a:pt x="1583140" y="28299"/>
                </a:cubicBezTo>
                <a:cubicBezTo>
                  <a:pt x="1628460" y="16969"/>
                  <a:pt x="1627623" y="7385"/>
                  <a:pt x="1678675" y="1003"/>
                </a:cubicBezTo>
                <a:cubicBezTo>
                  <a:pt x="1696731" y="-1254"/>
                  <a:pt x="1715069" y="1003"/>
                  <a:pt x="1733266" y="1003"/>
                </a:cubicBezTo>
              </a:path>
            </a:pathLst>
          </a:custGeom>
          <a:noFill/>
          <a:ln w="38100">
            <a:solidFill>
              <a:srgbClr val="139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181923" y="397842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70042" y="1463550"/>
            <a:ext cx="146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Trajectory along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first PC axis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758329" y="2085061"/>
            <a:ext cx="0" cy="1828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771977" y="2971211"/>
            <a:ext cx="14862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256474" y="398147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744593" y="1466596"/>
            <a:ext cx="146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Trajectory along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second PC axis</a:t>
            </a:r>
          </a:p>
        </p:txBody>
      </p:sp>
      <p:sp>
        <p:nvSpPr>
          <p:cNvPr id="10" name="Freeform 9"/>
          <p:cNvSpPr/>
          <p:nvPr/>
        </p:nvSpPr>
        <p:spPr>
          <a:xfrm>
            <a:off x="9785445" y="2634018"/>
            <a:ext cx="1269242" cy="256454"/>
          </a:xfrm>
          <a:custGeom>
            <a:avLst/>
            <a:gdLst>
              <a:gd name="connsiteX0" fmla="*/ 0 w 1269242"/>
              <a:gd name="connsiteY0" fmla="*/ 0 h 256454"/>
              <a:gd name="connsiteX1" fmla="*/ 68239 w 1269242"/>
              <a:gd name="connsiteY1" fmla="*/ 40943 h 256454"/>
              <a:gd name="connsiteX2" fmla="*/ 109182 w 1269242"/>
              <a:gd name="connsiteY2" fmla="*/ 68239 h 256454"/>
              <a:gd name="connsiteX3" fmla="*/ 218364 w 1269242"/>
              <a:gd name="connsiteY3" fmla="*/ 95534 h 256454"/>
              <a:gd name="connsiteX4" fmla="*/ 300251 w 1269242"/>
              <a:gd name="connsiteY4" fmla="*/ 122830 h 256454"/>
              <a:gd name="connsiteX5" fmla="*/ 382137 w 1269242"/>
              <a:gd name="connsiteY5" fmla="*/ 150125 h 256454"/>
              <a:gd name="connsiteX6" fmla="*/ 423080 w 1269242"/>
              <a:gd name="connsiteY6" fmla="*/ 163773 h 256454"/>
              <a:gd name="connsiteX7" fmla="*/ 464024 w 1269242"/>
              <a:gd name="connsiteY7" fmla="*/ 204716 h 256454"/>
              <a:gd name="connsiteX8" fmla="*/ 518615 w 1269242"/>
              <a:gd name="connsiteY8" fmla="*/ 218364 h 256454"/>
              <a:gd name="connsiteX9" fmla="*/ 655092 w 1269242"/>
              <a:gd name="connsiteY9" fmla="*/ 232012 h 256454"/>
              <a:gd name="connsiteX10" fmla="*/ 968991 w 1269242"/>
              <a:gd name="connsiteY10" fmla="*/ 232012 h 256454"/>
              <a:gd name="connsiteX11" fmla="*/ 1009934 w 1269242"/>
              <a:gd name="connsiteY11" fmla="*/ 218364 h 256454"/>
              <a:gd name="connsiteX12" fmla="*/ 1078173 w 1269242"/>
              <a:gd name="connsiteY12" fmla="*/ 204716 h 256454"/>
              <a:gd name="connsiteX13" fmla="*/ 1146412 w 1269242"/>
              <a:gd name="connsiteY13" fmla="*/ 136478 h 256454"/>
              <a:gd name="connsiteX14" fmla="*/ 1187355 w 1269242"/>
              <a:gd name="connsiteY14" fmla="*/ 122830 h 256454"/>
              <a:gd name="connsiteX15" fmla="*/ 1269242 w 1269242"/>
              <a:gd name="connsiteY15" fmla="*/ 68239 h 25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242" h="256454">
                <a:moveTo>
                  <a:pt x="0" y="0"/>
                </a:moveTo>
                <a:cubicBezTo>
                  <a:pt x="22746" y="13648"/>
                  <a:pt x="45745" y="26884"/>
                  <a:pt x="68239" y="40943"/>
                </a:cubicBezTo>
                <a:cubicBezTo>
                  <a:pt x="82148" y="49636"/>
                  <a:pt x="93767" y="62634"/>
                  <a:pt x="109182" y="68239"/>
                </a:cubicBezTo>
                <a:cubicBezTo>
                  <a:pt x="144437" y="81059"/>
                  <a:pt x="182775" y="83671"/>
                  <a:pt x="218364" y="95534"/>
                </a:cubicBezTo>
                <a:lnTo>
                  <a:pt x="300251" y="122830"/>
                </a:lnTo>
                <a:lnTo>
                  <a:pt x="382137" y="150125"/>
                </a:lnTo>
                <a:lnTo>
                  <a:pt x="423080" y="163773"/>
                </a:lnTo>
                <a:cubicBezTo>
                  <a:pt x="436728" y="177421"/>
                  <a:pt x="447266" y="195140"/>
                  <a:pt x="464024" y="204716"/>
                </a:cubicBezTo>
                <a:cubicBezTo>
                  <a:pt x="480310" y="214022"/>
                  <a:pt x="500046" y="215711"/>
                  <a:pt x="518615" y="218364"/>
                </a:cubicBezTo>
                <a:cubicBezTo>
                  <a:pt x="563875" y="224830"/>
                  <a:pt x="609600" y="227463"/>
                  <a:pt x="655092" y="232012"/>
                </a:cubicBezTo>
                <a:cubicBezTo>
                  <a:pt x="778470" y="273138"/>
                  <a:pt x="706933" y="254800"/>
                  <a:pt x="968991" y="232012"/>
                </a:cubicBezTo>
                <a:cubicBezTo>
                  <a:pt x="983323" y="230766"/>
                  <a:pt x="995978" y="221853"/>
                  <a:pt x="1009934" y="218364"/>
                </a:cubicBezTo>
                <a:cubicBezTo>
                  <a:pt x="1032438" y="212738"/>
                  <a:pt x="1055427" y="209265"/>
                  <a:pt x="1078173" y="204716"/>
                </a:cubicBezTo>
                <a:cubicBezTo>
                  <a:pt x="1105469" y="163771"/>
                  <a:pt x="1100918" y="159225"/>
                  <a:pt x="1146412" y="136478"/>
                </a:cubicBezTo>
                <a:cubicBezTo>
                  <a:pt x="1159279" y="130044"/>
                  <a:pt x="1174779" y="129816"/>
                  <a:pt x="1187355" y="122830"/>
                </a:cubicBezTo>
                <a:cubicBezTo>
                  <a:pt x="1216032" y="106898"/>
                  <a:pt x="1269242" y="68239"/>
                  <a:pt x="1269242" y="68239"/>
                </a:cubicBezTo>
              </a:path>
            </a:pathLst>
          </a:custGeom>
          <a:noFill/>
          <a:ln w="57150">
            <a:solidFill>
              <a:srgbClr val="149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826388" y="2743200"/>
            <a:ext cx="1323833" cy="327546"/>
          </a:xfrm>
          <a:custGeom>
            <a:avLst/>
            <a:gdLst>
              <a:gd name="connsiteX0" fmla="*/ 0 w 1323833"/>
              <a:gd name="connsiteY0" fmla="*/ 0 h 327546"/>
              <a:gd name="connsiteX1" fmla="*/ 95534 w 1323833"/>
              <a:gd name="connsiteY1" fmla="*/ 81887 h 327546"/>
              <a:gd name="connsiteX2" fmla="*/ 136478 w 1323833"/>
              <a:gd name="connsiteY2" fmla="*/ 122830 h 327546"/>
              <a:gd name="connsiteX3" fmla="*/ 150125 w 1323833"/>
              <a:gd name="connsiteY3" fmla="*/ 163773 h 327546"/>
              <a:gd name="connsiteX4" fmla="*/ 177421 w 1323833"/>
              <a:gd name="connsiteY4" fmla="*/ 218364 h 327546"/>
              <a:gd name="connsiteX5" fmla="*/ 259308 w 1323833"/>
              <a:gd name="connsiteY5" fmla="*/ 286603 h 327546"/>
              <a:gd name="connsiteX6" fmla="*/ 300251 w 1323833"/>
              <a:gd name="connsiteY6" fmla="*/ 300251 h 327546"/>
              <a:gd name="connsiteX7" fmla="*/ 382137 w 1323833"/>
              <a:gd name="connsiteY7" fmla="*/ 286603 h 327546"/>
              <a:gd name="connsiteX8" fmla="*/ 423081 w 1323833"/>
              <a:gd name="connsiteY8" fmla="*/ 272955 h 327546"/>
              <a:gd name="connsiteX9" fmla="*/ 504967 w 1323833"/>
              <a:gd name="connsiteY9" fmla="*/ 177421 h 327546"/>
              <a:gd name="connsiteX10" fmla="*/ 573206 w 1323833"/>
              <a:gd name="connsiteY10" fmla="*/ 163773 h 327546"/>
              <a:gd name="connsiteX11" fmla="*/ 736979 w 1323833"/>
              <a:gd name="connsiteY11" fmla="*/ 136478 h 327546"/>
              <a:gd name="connsiteX12" fmla="*/ 941696 w 1323833"/>
              <a:gd name="connsiteY12" fmla="*/ 150125 h 327546"/>
              <a:gd name="connsiteX13" fmla="*/ 1009934 w 1323833"/>
              <a:gd name="connsiteY13" fmla="*/ 218364 h 327546"/>
              <a:gd name="connsiteX14" fmla="*/ 1050878 w 1323833"/>
              <a:gd name="connsiteY14" fmla="*/ 232012 h 327546"/>
              <a:gd name="connsiteX15" fmla="*/ 1064525 w 1323833"/>
              <a:gd name="connsiteY15" fmla="*/ 272955 h 327546"/>
              <a:gd name="connsiteX16" fmla="*/ 1146412 w 1323833"/>
              <a:gd name="connsiteY16" fmla="*/ 327546 h 327546"/>
              <a:gd name="connsiteX17" fmla="*/ 1310185 w 1323833"/>
              <a:gd name="connsiteY17" fmla="*/ 272955 h 327546"/>
              <a:gd name="connsiteX18" fmla="*/ 1323833 w 1323833"/>
              <a:gd name="connsiteY18" fmla="*/ 259307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23833" h="327546">
                <a:moveTo>
                  <a:pt x="0" y="0"/>
                </a:moveTo>
                <a:cubicBezTo>
                  <a:pt x="31845" y="27296"/>
                  <a:pt x="64359" y="53829"/>
                  <a:pt x="95534" y="81887"/>
                </a:cubicBezTo>
                <a:cubicBezTo>
                  <a:pt x="109880" y="94799"/>
                  <a:pt x="125772" y="106771"/>
                  <a:pt x="136478" y="122830"/>
                </a:cubicBezTo>
                <a:cubicBezTo>
                  <a:pt x="144458" y="134800"/>
                  <a:pt x="144458" y="150550"/>
                  <a:pt x="150125" y="163773"/>
                </a:cubicBezTo>
                <a:cubicBezTo>
                  <a:pt x="158139" y="182473"/>
                  <a:pt x="165596" y="201809"/>
                  <a:pt x="177421" y="218364"/>
                </a:cubicBezTo>
                <a:cubicBezTo>
                  <a:pt x="194190" y="241841"/>
                  <a:pt x="232706" y="273302"/>
                  <a:pt x="259308" y="286603"/>
                </a:cubicBezTo>
                <a:cubicBezTo>
                  <a:pt x="272175" y="293037"/>
                  <a:pt x="286603" y="295702"/>
                  <a:pt x="300251" y="300251"/>
                </a:cubicBezTo>
                <a:cubicBezTo>
                  <a:pt x="327546" y="295702"/>
                  <a:pt x="355124" y="292606"/>
                  <a:pt x="382137" y="286603"/>
                </a:cubicBezTo>
                <a:cubicBezTo>
                  <a:pt x="396181" y="283482"/>
                  <a:pt x="412029" y="282165"/>
                  <a:pt x="423081" y="272955"/>
                </a:cubicBezTo>
                <a:cubicBezTo>
                  <a:pt x="453580" y="247539"/>
                  <a:pt x="466628" y="196590"/>
                  <a:pt x="504967" y="177421"/>
                </a:cubicBezTo>
                <a:cubicBezTo>
                  <a:pt x="525715" y="167047"/>
                  <a:pt x="550279" y="167300"/>
                  <a:pt x="573206" y="163773"/>
                </a:cubicBezTo>
                <a:cubicBezTo>
                  <a:pt x="739345" y="138213"/>
                  <a:pt x="627196" y="163922"/>
                  <a:pt x="736979" y="136478"/>
                </a:cubicBezTo>
                <a:cubicBezTo>
                  <a:pt x="805218" y="141027"/>
                  <a:pt x="874236" y="138882"/>
                  <a:pt x="941696" y="150125"/>
                </a:cubicBezTo>
                <a:cubicBezTo>
                  <a:pt x="993413" y="158744"/>
                  <a:pt x="976414" y="191548"/>
                  <a:pt x="1009934" y="218364"/>
                </a:cubicBezTo>
                <a:cubicBezTo>
                  <a:pt x="1021168" y="227351"/>
                  <a:pt x="1037230" y="227463"/>
                  <a:pt x="1050878" y="232012"/>
                </a:cubicBezTo>
                <a:cubicBezTo>
                  <a:pt x="1055427" y="245660"/>
                  <a:pt x="1054353" y="262783"/>
                  <a:pt x="1064525" y="272955"/>
                </a:cubicBezTo>
                <a:cubicBezTo>
                  <a:pt x="1087722" y="296152"/>
                  <a:pt x="1146412" y="327546"/>
                  <a:pt x="1146412" y="327546"/>
                </a:cubicBezTo>
                <a:cubicBezTo>
                  <a:pt x="1364905" y="307684"/>
                  <a:pt x="1265175" y="362975"/>
                  <a:pt x="1310185" y="272955"/>
                </a:cubicBezTo>
                <a:cubicBezTo>
                  <a:pt x="1313062" y="267200"/>
                  <a:pt x="1319284" y="263856"/>
                  <a:pt x="1323833" y="259307"/>
                </a:cubicBezTo>
              </a:path>
            </a:pathLst>
          </a:custGeom>
          <a:noFill/>
          <a:ln w="57150">
            <a:solidFill>
              <a:srgbClr val="ED1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9826389" y="3070746"/>
            <a:ext cx="1364776" cy="315238"/>
          </a:xfrm>
          <a:custGeom>
            <a:avLst/>
            <a:gdLst>
              <a:gd name="connsiteX0" fmla="*/ 0 w 1282889"/>
              <a:gd name="connsiteY0" fmla="*/ 0 h 315238"/>
              <a:gd name="connsiteX1" fmla="*/ 81886 w 1282889"/>
              <a:gd name="connsiteY1" fmla="*/ 13648 h 315238"/>
              <a:gd name="connsiteX2" fmla="*/ 122829 w 1282889"/>
              <a:gd name="connsiteY2" fmla="*/ 27296 h 315238"/>
              <a:gd name="connsiteX3" fmla="*/ 177421 w 1282889"/>
              <a:gd name="connsiteY3" fmla="*/ 40944 h 315238"/>
              <a:gd name="connsiteX4" fmla="*/ 218364 w 1282889"/>
              <a:gd name="connsiteY4" fmla="*/ 54591 h 315238"/>
              <a:gd name="connsiteX5" fmla="*/ 313898 w 1282889"/>
              <a:gd name="connsiteY5" fmla="*/ 68239 h 315238"/>
              <a:gd name="connsiteX6" fmla="*/ 409432 w 1282889"/>
              <a:gd name="connsiteY6" fmla="*/ 95535 h 315238"/>
              <a:gd name="connsiteX7" fmla="*/ 491319 w 1282889"/>
              <a:gd name="connsiteY7" fmla="*/ 122830 h 315238"/>
              <a:gd name="connsiteX8" fmla="*/ 682388 w 1282889"/>
              <a:gd name="connsiteY8" fmla="*/ 150126 h 315238"/>
              <a:gd name="connsiteX9" fmla="*/ 805218 w 1282889"/>
              <a:gd name="connsiteY9" fmla="*/ 204717 h 315238"/>
              <a:gd name="connsiteX10" fmla="*/ 1023582 w 1282889"/>
              <a:gd name="connsiteY10" fmla="*/ 259308 h 315238"/>
              <a:gd name="connsiteX11" fmla="*/ 1160059 w 1282889"/>
              <a:gd name="connsiteY11" fmla="*/ 300251 h 315238"/>
              <a:gd name="connsiteX12" fmla="*/ 1201003 w 1282889"/>
              <a:gd name="connsiteY12" fmla="*/ 313899 h 315238"/>
              <a:gd name="connsiteX13" fmla="*/ 1282889 w 1282889"/>
              <a:gd name="connsiteY13" fmla="*/ 313899 h 31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2889" h="315238">
                <a:moveTo>
                  <a:pt x="0" y="0"/>
                </a:moveTo>
                <a:cubicBezTo>
                  <a:pt x="27295" y="4549"/>
                  <a:pt x="54873" y="7645"/>
                  <a:pt x="81886" y="13648"/>
                </a:cubicBezTo>
                <a:cubicBezTo>
                  <a:pt x="95929" y="16769"/>
                  <a:pt x="108997" y="23344"/>
                  <a:pt x="122829" y="27296"/>
                </a:cubicBezTo>
                <a:cubicBezTo>
                  <a:pt x="140865" y="32449"/>
                  <a:pt x="159385" y="35791"/>
                  <a:pt x="177421" y="40944"/>
                </a:cubicBezTo>
                <a:cubicBezTo>
                  <a:pt x="191253" y="44896"/>
                  <a:pt x="204258" y="51770"/>
                  <a:pt x="218364" y="54591"/>
                </a:cubicBezTo>
                <a:cubicBezTo>
                  <a:pt x="249907" y="60900"/>
                  <a:pt x="282053" y="63690"/>
                  <a:pt x="313898" y="68239"/>
                </a:cubicBezTo>
                <a:cubicBezTo>
                  <a:pt x="451457" y="114093"/>
                  <a:pt x="238113" y="44140"/>
                  <a:pt x="409432" y="95535"/>
                </a:cubicBezTo>
                <a:cubicBezTo>
                  <a:pt x="436991" y="103803"/>
                  <a:pt x="462723" y="119653"/>
                  <a:pt x="491319" y="122830"/>
                </a:cubicBezTo>
                <a:cubicBezTo>
                  <a:pt x="550391" y="129394"/>
                  <a:pt x="622637" y="133830"/>
                  <a:pt x="682388" y="150126"/>
                </a:cubicBezTo>
                <a:cubicBezTo>
                  <a:pt x="892728" y="207491"/>
                  <a:pt x="675974" y="147275"/>
                  <a:pt x="805218" y="204717"/>
                </a:cubicBezTo>
                <a:cubicBezTo>
                  <a:pt x="927771" y="259185"/>
                  <a:pt x="864286" y="206210"/>
                  <a:pt x="1023582" y="259308"/>
                </a:cubicBezTo>
                <a:cubicBezTo>
                  <a:pt x="1218188" y="324176"/>
                  <a:pt x="1015671" y="258997"/>
                  <a:pt x="1160059" y="300251"/>
                </a:cubicBezTo>
                <a:cubicBezTo>
                  <a:pt x="1173892" y="304203"/>
                  <a:pt x="1186705" y="312310"/>
                  <a:pt x="1201003" y="313899"/>
                </a:cubicBezTo>
                <a:cubicBezTo>
                  <a:pt x="1228131" y="316913"/>
                  <a:pt x="1255594" y="313899"/>
                  <a:pt x="1282889" y="313899"/>
                </a:cubicBezTo>
              </a:path>
            </a:pathLst>
          </a:custGeom>
          <a:noFill/>
          <a:ln w="57150">
            <a:solidFill>
              <a:srgbClr val="395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62C2D-0ED4-CE9D-4F28-FFDBEE188F75}"/>
              </a:ext>
            </a:extLst>
          </p:cNvPr>
          <p:cNvSpPr txBox="1"/>
          <p:nvPr/>
        </p:nvSpPr>
        <p:spPr>
          <a:xfrm>
            <a:off x="455350" y="282130"/>
            <a:ext cx="12315428" cy="697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2"/>
                </a:solidFill>
                <a:ea typeface="+mj-ea"/>
                <a:cs typeface="+mj-cs"/>
              </a:rPr>
              <a:t>PCA preserves information </a:t>
            </a:r>
            <a:r>
              <a:rPr lang="en-US" sz="2400" dirty="0">
                <a:solidFill>
                  <a:schemeClr val="tx2"/>
                </a:solidFill>
                <a:ea typeface="+mj-ea"/>
                <a:cs typeface="+mj-cs"/>
              </a:rPr>
              <a:t>about the neural activity, but not about the stimulus</a:t>
            </a:r>
            <a:endParaRPr lang="en-US" sz="2400" kern="1200" dirty="0">
              <a:solidFill>
                <a:schemeClr val="tx2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7583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7BB224-C857-4533-A2C1-15EC427BE24B}"/>
              </a:ext>
            </a:extLst>
          </p:cNvPr>
          <p:cNvSpPr txBox="1"/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Mark D. Humphries (2020) Strong and weak principles of neural dimension reduction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8E2DC-A46B-4253-AAEF-161B07A07FC3}"/>
              </a:ext>
            </a:extLst>
          </p:cNvPr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The weak principle</a:t>
            </a:r>
            <a:r>
              <a:rPr lang="en-US" dirty="0">
                <a:solidFill>
                  <a:schemeClr val="tx2"/>
                </a:solidFill>
              </a:rPr>
              <a:t>: dimensionality reduction is a convenient tool for making sense of complex neural data.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The strong principle</a:t>
            </a:r>
            <a:r>
              <a:rPr lang="en-US" dirty="0">
                <a:solidFill>
                  <a:schemeClr val="tx2"/>
                </a:solidFill>
              </a:rPr>
              <a:t>: dimensionality reduction shows us how neural circuits actually operate and compute.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4B8E8-B1B2-495A-9262-D0B1217250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8379" y="1684085"/>
            <a:ext cx="4142232" cy="348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6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880" y="211437"/>
            <a:ext cx="112699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same thing from a different perspective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47917" y="1405659"/>
            <a:ext cx="99702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  <a:ea typeface="Cambria Math" panose="02040503050406030204" pitchFamily="18" charset="0"/>
              </a:rPr>
              <a:t>Rather than projecting observed data into a low-dimensional space (</a:t>
            </a:r>
            <a:r>
              <a:rPr lang="en-US" dirty="0" err="1">
                <a:latin typeface="Myriad Pro" panose="020B0503030403020204" pitchFamily="34" charset="0"/>
                <a:ea typeface="Cambria Math" panose="02040503050406030204" pitchFamily="18" charset="0"/>
              </a:rPr>
              <a:t>eg</a:t>
            </a:r>
            <a:r>
              <a:rPr lang="en-US" dirty="0">
                <a:latin typeface="Myriad Pro" panose="020B0503030403020204" pitchFamily="34" charset="0"/>
                <a:ea typeface="Cambria Math" panose="02040503050406030204" pitchFamily="18" charset="0"/>
              </a:rPr>
              <a:t> with PCA), we want to construct a </a:t>
            </a:r>
            <a:r>
              <a:rPr lang="en-US" i="1" dirty="0">
                <a:latin typeface="Myriad Pro" panose="020B0503030403020204" pitchFamily="34" charset="0"/>
                <a:ea typeface="Cambria Math" panose="02040503050406030204" pitchFamily="18" charset="0"/>
              </a:rPr>
              <a:t>hypothesis</a:t>
            </a:r>
            <a:r>
              <a:rPr lang="en-US" dirty="0">
                <a:latin typeface="Myriad Pro" panose="020B0503030403020204" pitchFamily="34" charset="0"/>
                <a:ea typeface="Cambria Math" panose="02040503050406030204" pitchFamily="18" charset="0"/>
              </a:rPr>
              <a:t> about how the observed data was </a:t>
            </a:r>
            <a:r>
              <a:rPr lang="en-US" i="1" dirty="0">
                <a:latin typeface="Myriad Pro" panose="020B0503030403020204" pitchFamily="34" charset="0"/>
                <a:ea typeface="Cambria Math" panose="02040503050406030204" pitchFamily="18" charset="0"/>
              </a:rPr>
              <a:t>generated</a:t>
            </a:r>
            <a:r>
              <a:rPr lang="en-US" dirty="0">
                <a:latin typeface="Myriad Pro" panose="020B0503030403020204" pitchFamily="34" charset="0"/>
                <a:ea typeface="Cambria Math" panose="02040503050406030204" pitchFamily="18" charset="0"/>
              </a:rPr>
              <a:t>.</a:t>
            </a:r>
          </a:p>
          <a:p>
            <a:endParaRPr lang="en-US" sz="1200" dirty="0">
              <a:latin typeface="Myriad Pro" panose="020B0503030403020204" pitchFamily="34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yriad Pro" panose="020B0503030403020204" pitchFamily="34" charset="0"/>
                <a:ea typeface="Cambria Math" panose="02040503050406030204" pitchFamily="18" charset="0"/>
              </a:rPr>
              <a:t>Eg</a:t>
            </a:r>
            <a:r>
              <a:rPr lang="en-US" dirty="0">
                <a:latin typeface="Myriad Pro" panose="020B0503030403020204" pitchFamily="34" charset="0"/>
                <a:ea typeface="Cambria Math" panose="02040503050406030204" pitchFamily="18" charset="0"/>
              </a:rPr>
              <a:t>: the observed data (spikes) are noisy observations of a small number of underlying </a:t>
            </a:r>
            <a:r>
              <a:rPr lang="en-US" i="1" dirty="0">
                <a:latin typeface="Myriad Pro" panose="020B0503030403020204" pitchFamily="34" charset="0"/>
                <a:ea typeface="Cambria Math" panose="02040503050406030204" pitchFamily="18" charset="0"/>
              </a:rPr>
              <a:t>latent variables.</a:t>
            </a:r>
            <a:endParaRPr lang="en-US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8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Recall from Bayesian inference</a:t>
            </a:r>
            <a:endParaRPr lang="en-US" sz="2400" b="1" dirty="0">
              <a:latin typeface="Myriad Pro" panose="020B0503030403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9275" y="1515928"/>
            <a:ext cx="165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Myriad Pro" panose="020B0503030403020204" pitchFamily="34" charset="0"/>
              </a:rPr>
              <a:t>Predicted spike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Myriad Pro" panose="020B0503030403020204" pitchFamily="34" charset="0"/>
              </a:rPr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211975" y="2619872"/>
                <a:ext cx="11762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975" y="2619872"/>
                <a:ext cx="117628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657909" y="2551882"/>
            <a:ext cx="1257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Myriad Pro" panose="020B0503030403020204" pitchFamily="34" charset="0"/>
              </a:rPr>
              <a:t>Underlying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Myriad Pro" panose="020B0503030403020204" pitchFamily="34" charset="0"/>
              </a:rPr>
              <a:t>Spike rate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164976" y="2989205"/>
            <a:ext cx="2628898" cy="855339"/>
            <a:chOff x="3582988" y="2939132"/>
            <a:chExt cx="2628898" cy="855339"/>
          </a:xfrm>
        </p:grpSpPr>
        <p:sp>
          <p:nvSpPr>
            <p:cNvPr id="52" name="TextBox 51"/>
            <p:cNvSpPr txBox="1"/>
            <p:nvPr/>
          </p:nvSpPr>
          <p:spPr>
            <a:xfrm>
              <a:off x="3636245" y="3425139"/>
              <a:ext cx="2575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stimulus feature (known)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H="1" flipV="1">
              <a:off x="3582988" y="2939132"/>
              <a:ext cx="223283" cy="4717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257163" y="1756435"/>
                <a:ext cx="18156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163" y="1756435"/>
                <a:ext cx="1815625" cy="461665"/>
              </a:xfrm>
              <a:prstGeom prst="rect">
                <a:avLst/>
              </a:prstGeom>
              <a:blipFill>
                <a:blip r:embed="rId3"/>
                <a:stretch>
                  <a:fillRect r="-67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4134925" y="1515928"/>
            <a:ext cx="6354399" cy="918841"/>
            <a:chOff x="4134925" y="1515928"/>
            <a:chExt cx="6354399" cy="9188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139543" y="1515928"/>
                  <a:ext cx="4349781" cy="9188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l-GR" sz="240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l-G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9543" y="1515928"/>
                  <a:ext cx="4349781" cy="9188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>
              <a:stCxn id="78" idx="3"/>
            </p:cNvCxnSpPr>
            <p:nvPr/>
          </p:nvCxnSpPr>
          <p:spPr>
            <a:xfrm flipV="1">
              <a:off x="4134925" y="1987267"/>
              <a:ext cx="1908824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17870" y="2619872"/>
                <a:ext cx="527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Now, find the “most likely”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i="1" dirty="0"/>
                  <a:t> given observed y and x!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70" y="2619872"/>
                <a:ext cx="5274201" cy="369332"/>
              </a:xfrm>
              <a:prstGeom prst="rect">
                <a:avLst/>
              </a:prstGeom>
              <a:blipFill>
                <a:blip r:embed="rId5"/>
                <a:stretch>
                  <a:fillRect l="-9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2536372" y="845189"/>
            <a:ext cx="1743389" cy="1052266"/>
            <a:chOff x="2536372" y="986703"/>
            <a:chExt cx="1743389" cy="1052266"/>
          </a:xfrm>
        </p:grpSpPr>
        <p:sp>
          <p:nvSpPr>
            <p:cNvPr id="4" name="TextBox 3"/>
            <p:cNvSpPr txBox="1"/>
            <p:nvPr/>
          </p:nvSpPr>
          <p:spPr>
            <a:xfrm>
              <a:off x="2656496" y="986703"/>
              <a:ext cx="1623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spikes (known)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536372" y="1356035"/>
              <a:ext cx="367481" cy="6829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146306" y="2162259"/>
            <a:ext cx="1751350" cy="979171"/>
            <a:chOff x="3206760" y="2303773"/>
            <a:chExt cx="1751350" cy="979171"/>
          </a:xfrm>
        </p:grpSpPr>
        <p:sp>
          <p:nvSpPr>
            <p:cNvPr id="56" name="TextBox 55"/>
            <p:cNvSpPr txBox="1"/>
            <p:nvPr/>
          </p:nvSpPr>
          <p:spPr>
            <a:xfrm>
              <a:off x="3681158" y="2359614"/>
              <a:ext cx="12769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model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parameters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(unknown)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3206760" y="2761386"/>
              <a:ext cx="465539" cy="983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3681156" y="2303773"/>
              <a:ext cx="152245" cy="1788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180420" y="4441038"/>
            <a:ext cx="9465810" cy="1922453"/>
            <a:chOff x="298676" y="1622365"/>
            <a:chExt cx="11707737" cy="2377776"/>
          </a:xfrm>
        </p:grpSpPr>
        <p:sp>
          <p:nvSpPr>
            <p:cNvPr id="48" name="Freeform 47"/>
            <p:cNvSpPr/>
            <p:nvPr/>
          </p:nvSpPr>
          <p:spPr>
            <a:xfrm>
              <a:off x="298676" y="2188030"/>
              <a:ext cx="3260953" cy="1012372"/>
            </a:xfrm>
            <a:custGeom>
              <a:avLst/>
              <a:gdLst>
                <a:gd name="connsiteX0" fmla="*/ 0 w 5119345"/>
                <a:gd name="connsiteY0" fmla="*/ 772886 h 1589315"/>
                <a:gd name="connsiteX1" fmla="*/ 304800 w 5119345"/>
                <a:gd name="connsiteY1" fmla="*/ 587829 h 1589315"/>
                <a:gd name="connsiteX2" fmla="*/ 359228 w 5119345"/>
                <a:gd name="connsiteY2" fmla="*/ 457200 h 1589315"/>
                <a:gd name="connsiteX3" fmla="*/ 391885 w 5119345"/>
                <a:gd name="connsiteY3" fmla="*/ 402772 h 1589315"/>
                <a:gd name="connsiteX4" fmla="*/ 435428 w 5119345"/>
                <a:gd name="connsiteY4" fmla="*/ 326572 h 1589315"/>
                <a:gd name="connsiteX5" fmla="*/ 457200 w 5119345"/>
                <a:gd name="connsiteY5" fmla="*/ 304800 h 1589315"/>
                <a:gd name="connsiteX6" fmla="*/ 478971 w 5119345"/>
                <a:gd name="connsiteY6" fmla="*/ 272143 h 1589315"/>
                <a:gd name="connsiteX7" fmla="*/ 500743 w 5119345"/>
                <a:gd name="connsiteY7" fmla="*/ 250372 h 1589315"/>
                <a:gd name="connsiteX8" fmla="*/ 544285 w 5119345"/>
                <a:gd name="connsiteY8" fmla="*/ 185058 h 1589315"/>
                <a:gd name="connsiteX9" fmla="*/ 566057 w 5119345"/>
                <a:gd name="connsiteY9" fmla="*/ 163286 h 1589315"/>
                <a:gd name="connsiteX10" fmla="*/ 587828 w 5119345"/>
                <a:gd name="connsiteY10" fmla="*/ 130629 h 1589315"/>
                <a:gd name="connsiteX11" fmla="*/ 653143 w 5119345"/>
                <a:gd name="connsiteY11" fmla="*/ 108858 h 1589315"/>
                <a:gd name="connsiteX12" fmla="*/ 762000 w 5119345"/>
                <a:gd name="connsiteY12" fmla="*/ 119743 h 1589315"/>
                <a:gd name="connsiteX13" fmla="*/ 783771 w 5119345"/>
                <a:gd name="connsiteY13" fmla="*/ 152400 h 1589315"/>
                <a:gd name="connsiteX14" fmla="*/ 859971 w 5119345"/>
                <a:gd name="connsiteY14" fmla="*/ 239486 h 1589315"/>
                <a:gd name="connsiteX15" fmla="*/ 914400 w 5119345"/>
                <a:gd name="connsiteY15" fmla="*/ 195943 h 1589315"/>
                <a:gd name="connsiteX16" fmla="*/ 947057 w 5119345"/>
                <a:gd name="connsiteY16" fmla="*/ 174172 h 1589315"/>
                <a:gd name="connsiteX17" fmla="*/ 1012371 w 5119345"/>
                <a:gd name="connsiteY17" fmla="*/ 185058 h 1589315"/>
                <a:gd name="connsiteX18" fmla="*/ 1045028 w 5119345"/>
                <a:gd name="connsiteY18" fmla="*/ 217715 h 1589315"/>
                <a:gd name="connsiteX19" fmla="*/ 1066800 w 5119345"/>
                <a:gd name="connsiteY19" fmla="*/ 261258 h 1589315"/>
                <a:gd name="connsiteX20" fmla="*/ 1110343 w 5119345"/>
                <a:gd name="connsiteY20" fmla="*/ 359229 h 1589315"/>
                <a:gd name="connsiteX21" fmla="*/ 1208314 w 5119345"/>
                <a:gd name="connsiteY21" fmla="*/ 468086 h 1589315"/>
                <a:gd name="connsiteX22" fmla="*/ 1230085 w 5119345"/>
                <a:gd name="connsiteY22" fmla="*/ 489858 h 1589315"/>
                <a:gd name="connsiteX23" fmla="*/ 1262743 w 5119345"/>
                <a:gd name="connsiteY23" fmla="*/ 511629 h 1589315"/>
                <a:gd name="connsiteX24" fmla="*/ 1349828 w 5119345"/>
                <a:gd name="connsiteY24" fmla="*/ 598715 h 1589315"/>
                <a:gd name="connsiteX25" fmla="*/ 1371600 w 5119345"/>
                <a:gd name="connsiteY25" fmla="*/ 620486 h 1589315"/>
                <a:gd name="connsiteX26" fmla="*/ 1393371 w 5119345"/>
                <a:gd name="connsiteY26" fmla="*/ 642258 h 1589315"/>
                <a:gd name="connsiteX27" fmla="*/ 1426028 w 5119345"/>
                <a:gd name="connsiteY27" fmla="*/ 664029 h 1589315"/>
                <a:gd name="connsiteX28" fmla="*/ 1480457 w 5119345"/>
                <a:gd name="connsiteY28" fmla="*/ 696686 h 1589315"/>
                <a:gd name="connsiteX29" fmla="*/ 1502228 w 5119345"/>
                <a:gd name="connsiteY29" fmla="*/ 664029 h 1589315"/>
                <a:gd name="connsiteX30" fmla="*/ 1513114 w 5119345"/>
                <a:gd name="connsiteY30" fmla="*/ 609600 h 1589315"/>
                <a:gd name="connsiteX31" fmla="*/ 1524000 w 5119345"/>
                <a:gd name="connsiteY31" fmla="*/ 566058 h 1589315"/>
                <a:gd name="connsiteX32" fmla="*/ 1556657 w 5119345"/>
                <a:gd name="connsiteY32" fmla="*/ 489858 h 1589315"/>
                <a:gd name="connsiteX33" fmla="*/ 1567543 w 5119345"/>
                <a:gd name="connsiteY33" fmla="*/ 446315 h 1589315"/>
                <a:gd name="connsiteX34" fmla="*/ 1589314 w 5119345"/>
                <a:gd name="connsiteY34" fmla="*/ 413658 h 1589315"/>
                <a:gd name="connsiteX35" fmla="*/ 1600200 w 5119345"/>
                <a:gd name="connsiteY35" fmla="*/ 337458 h 1589315"/>
                <a:gd name="connsiteX36" fmla="*/ 1611085 w 5119345"/>
                <a:gd name="connsiteY36" fmla="*/ 304800 h 1589315"/>
                <a:gd name="connsiteX37" fmla="*/ 1632857 w 5119345"/>
                <a:gd name="connsiteY37" fmla="*/ 228600 h 1589315"/>
                <a:gd name="connsiteX38" fmla="*/ 1654628 w 5119345"/>
                <a:gd name="connsiteY38" fmla="*/ 195943 h 1589315"/>
                <a:gd name="connsiteX39" fmla="*/ 1676400 w 5119345"/>
                <a:gd name="connsiteY39" fmla="*/ 174172 h 1589315"/>
                <a:gd name="connsiteX40" fmla="*/ 1709057 w 5119345"/>
                <a:gd name="connsiteY40" fmla="*/ 163286 h 1589315"/>
                <a:gd name="connsiteX41" fmla="*/ 1741714 w 5119345"/>
                <a:gd name="connsiteY41" fmla="*/ 174172 h 1589315"/>
                <a:gd name="connsiteX42" fmla="*/ 1796143 w 5119345"/>
                <a:gd name="connsiteY42" fmla="*/ 239486 h 1589315"/>
                <a:gd name="connsiteX43" fmla="*/ 1817914 w 5119345"/>
                <a:gd name="connsiteY43" fmla="*/ 261258 h 1589315"/>
                <a:gd name="connsiteX44" fmla="*/ 1839685 w 5119345"/>
                <a:gd name="connsiteY44" fmla="*/ 304800 h 1589315"/>
                <a:gd name="connsiteX45" fmla="*/ 1883228 w 5119345"/>
                <a:gd name="connsiteY45" fmla="*/ 326572 h 1589315"/>
                <a:gd name="connsiteX46" fmla="*/ 1915885 w 5119345"/>
                <a:gd name="connsiteY46" fmla="*/ 359229 h 1589315"/>
                <a:gd name="connsiteX47" fmla="*/ 1981200 w 5119345"/>
                <a:gd name="connsiteY47" fmla="*/ 381000 h 1589315"/>
                <a:gd name="connsiteX48" fmla="*/ 2002971 w 5119345"/>
                <a:gd name="connsiteY48" fmla="*/ 402772 h 1589315"/>
                <a:gd name="connsiteX49" fmla="*/ 2068285 w 5119345"/>
                <a:gd name="connsiteY49" fmla="*/ 424543 h 1589315"/>
                <a:gd name="connsiteX50" fmla="*/ 2188028 w 5119345"/>
                <a:gd name="connsiteY50" fmla="*/ 359229 h 1589315"/>
                <a:gd name="connsiteX51" fmla="*/ 2264228 w 5119345"/>
                <a:gd name="connsiteY51" fmla="*/ 337458 h 1589315"/>
                <a:gd name="connsiteX52" fmla="*/ 2329543 w 5119345"/>
                <a:gd name="connsiteY52" fmla="*/ 457200 h 1589315"/>
                <a:gd name="connsiteX53" fmla="*/ 2373085 w 5119345"/>
                <a:gd name="connsiteY53" fmla="*/ 533400 h 1589315"/>
                <a:gd name="connsiteX54" fmla="*/ 2449285 w 5119345"/>
                <a:gd name="connsiteY54" fmla="*/ 620486 h 1589315"/>
                <a:gd name="connsiteX55" fmla="*/ 2460171 w 5119345"/>
                <a:gd name="connsiteY55" fmla="*/ 653143 h 1589315"/>
                <a:gd name="connsiteX56" fmla="*/ 2481943 w 5119345"/>
                <a:gd name="connsiteY56" fmla="*/ 674915 h 1589315"/>
                <a:gd name="connsiteX57" fmla="*/ 2525485 w 5119345"/>
                <a:gd name="connsiteY57" fmla="*/ 740229 h 1589315"/>
                <a:gd name="connsiteX58" fmla="*/ 2579914 w 5119345"/>
                <a:gd name="connsiteY58" fmla="*/ 849086 h 1589315"/>
                <a:gd name="connsiteX59" fmla="*/ 2667000 w 5119345"/>
                <a:gd name="connsiteY59" fmla="*/ 925286 h 1589315"/>
                <a:gd name="connsiteX60" fmla="*/ 2688771 w 5119345"/>
                <a:gd name="connsiteY60" fmla="*/ 957943 h 1589315"/>
                <a:gd name="connsiteX61" fmla="*/ 2721428 w 5119345"/>
                <a:gd name="connsiteY61" fmla="*/ 903515 h 1589315"/>
                <a:gd name="connsiteX62" fmla="*/ 2743200 w 5119345"/>
                <a:gd name="connsiteY62" fmla="*/ 805543 h 1589315"/>
                <a:gd name="connsiteX63" fmla="*/ 2775857 w 5119345"/>
                <a:gd name="connsiteY63" fmla="*/ 772886 h 1589315"/>
                <a:gd name="connsiteX64" fmla="*/ 2808514 w 5119345"/>
                <a:gd name="connsiteY64" fmla="*/ 794658 h 1589315"/>
                <a:gd name="connsiteX65" fmla="*/ 2852057 w 5119345"/>
                <a:gd name="connsiteY65" fmla="*/ 903515 h 1589315"/>
                <a:gd name="connsiteX66" fmla="*/ 2873828 w 5119345"/>
                <a:gd name="connsiteY66" fmla="*/ 936172 h 1589315"/>
                <a:gd name="connsiteX67" fmla="*/ 2906485 w 5119345"/>
                <a:gd name="connsiteY67" fmla="*/ 1066800 h 1589315"/>
                <a:gd name="connsiteX68" fmla="*/ 2928257 w 5119345"/>
                <a:gd name="connsiteY68" fmla="*/ 1143000 h 1589315"/>
                <a:gd name="connsiteX69" fmla="*/ 2971800 w 5119345"/>
                <a:gd name="connsiteY69" fmla="*/ 1230086 h 1589315"/>
                <a:gd name="connsiteX70" fmla="*/ 3004457 w 5119345"/>
                <a:gd name="connsiteY70" fmla="*/ 1284515 h 1589315"/>
                <a:gd name="connsiteX71" fmla="*/ 3026228 w 5119345"/>
                <a:gd name="connsiteY71" fmla="*/ 1338943 h 1589315"/>
                <a:gd name="connsiteX72" fmla="*/ 3048000 w 5119345"/>
                <a:gd name="connsiteY72" fmla="*/ 1360715 h 1589315"/>
                <a:gd name="connsiteX73" fmla="*/ 3124200 w 5119345"/>
                <a:gd name="connsiteY73" fmla="*/ 1469572 h 1589315"/>
                <a:gd name="connsiteX74" fmla="*/ 3200400 w 5119345"/>
                <a:gd name="connsiteY74" fmla="*/ 1545772 h 1589315"/>
                <a:gd name="connsiteX75" fmla="*/ 3276600 w 5119345"/>
                <a:gd name="connsiteY75" fmla="*/ 1589315 h 1589315"/>
                <a:gd name="connsiteX76" fmla="*/ 3320143 w 5119345"/>
                <a:gd name="connsiteY76" fmla="*/ 1556658 h 1589315"/>
                <a:gd name="connsiteX77" fmla="*/ 3341914 w 5119345"/>
                <a:gd name="connsiteY77" fmla="*/ 1534886 h 1589315"/>
                <a:gd name="connsiteX78" fmla="*/ 3429000 w 5119345"/>
                <a:gd name="connsiteY78" fmla="*/ 1469572 h 1589315"/>
                <a:gd name="connsiteX79" fmla="*/ 3439885 w 5119345"/>
                <a:gd name="connsiteY79" fmla="*/ 1436915 h 1589315"/>
                <a:gd name="connsiteX80" fmla="*/ 3472543 w 5119345"/>
                <a:gd name="connsiteY80" fmla="*/ 1382486 h 1589315"/>
                <a:gd name="connsiteX81" fmla="*/ 3483428 w 5119345"/>
                <a:gd name="connsiteY81" fmla="*/ 1251858 h 1589315"/>
                <a:gd name="connsiteX82" fmla="*/ 3505200 w 5119345"/>
                <a:gd name="connsiteY82" fmla="*/ 1186543 h 1589315"/>
                <a:gd name="connsiteX83" fmla="*/ 3516085 w 5119345"/>
                <a:gd name="connsiteY83" fmla="*/ 1153886 h 1589315"/>
                <a:gd name="connsiteX84" fmla="*/ 3537857 w 5119345"/>
                <a:gd name="connsiteY84" fmla="*/ 1077686 h 1589315"/>
                <a:gd name="connsiteX85" fmla="*/ 3570514 w 5119345"/>
                <a:gd name="connsiteY85" fmla="*/ 990600 h 1589315"/>
                <a:gd name="connsiteX86" fmla="*/ 3592285 w 5119345"/>
                <a:gd name="connsiteY86" fmla="*/ 892629 h 1589315"/>
                <a:gd name="connsiteX87" fmla="*/ 3624943 w 5119345"/>
                <a:gd name="connsiteY87" fmla="*/ 859972 h 1589315"/>
                <a:gd name="connsiteX88" fmla="*/ 3668485 w 5119345"/>
                <a:gd name="connsiteY88" fmla="*/ 827315 h 1589315"/>
                <a:gd name="connsiteX89" fmla="*/ 3733800 w 5119345"/>
                <a:gd name="connsiteY89" fmla="*/ 805543 h 1589315"/>
                <a:gd name="connsiteX90" fmla="*/ 3766457 w 5119345"/>
                <a:gd name="connsiteY90" fmla="*/ 816429 h 1589315"/>
                <a:gd name="connsiteX91" fmla="*/ 3799114 w 5119345"/>
                <a:gd name="connsiteY91" fmla="*/ 696686 h 1589315"/>
                <a:gd name="connsiteX92" fmla="*/ 3810000 w 5119345"/>
                <a:gd name="connsiteY92" fmla="*/ 522515 h 1589315"/>
                <a:gd name="connsiteX93" fmla="*/ 3842657 w 5119345"/>
                <a:gd name="connsiteY93" fmla="*/ 381000 h 1589315"/>
                <a:gd name="connsiteX94" fmla="*/ 3853543 w 5119345"/>
                <a:gd name="connsiteY94" fmla="*/ 348343 h 1589315"/>
                <a:gd name="connsiteX95" fmla="*/ 3875314 w 5119345"/>
                <a:gd name="connsiteY95" fmla="*/ 315686 h 1589315"/>
                <a:gd name="connsiteX96" fmla="*/ 3897085 w 5119345"/>
                <a:gd name="connsiteY96" fmla="*/ 250372 h 1589315"/>
                <a:gd name="connsiteX97" fmla="*/ 3918857 w 5119345"/>
                <a:gd name="connsiteY97" fmla="*/ 185058 h 1589315"/>
                <a:gd name="connsiteX98" fmla="*/ 3951514 w 5119345"/>
                <a:gd name="connsiteY98" fmla="*/ 108858 h 1589315"/>
                <a:gd name="connsiteX99" fmla="*/ 4038600 w 5119345"/>
                <a:gd name="connsiteY99" fmla="*/ 10886 h 1589315"/>
                <a:gd name="connsiteX100" fmla="*/ 4071257 w 5119345"/>
                <a:gd name="connsiteY100" fmla="*/ 0 h 1589315"/>
                <a:gd name="connsiteX101" fmla="*/ 4136571 w 5119345"/>
                <a:gd name="connsiteY101" fmla="*/ 108858 h 1589315"/>
                <a:gd name="connsiteX102" fmla="*/ 4169228 w 5119345"/>
                <a:gd name="connsiteY102" fmla="*/ 152400 h 1589315"/>
                <a:gd name="connsiteX103" fmla="*/ 4201885 w 5119345"/>
                <a:gd name="connsiteY103" fmla="*/ 206829 h 1589315"/>
                <a:gd name="connsiteX104" fmla="*/ 4223657 w 5119345"/>
                <a:gd name="connsiteY104" fmla="*/ 228600 h 1589315"/>
                <a:gd name="connsiteX105" fmla="*/ 4256314 w 5119345"/>
                <a:gd name="connsiteY105" fmla="*/ 272143 h 1589315"/>
                <a:gd name="connsiteX106" fmla="*/ 4299857 w 5119345"/>
                <a:gd name="connsiteY106" fmla="*/ 326572 h 1589315"/>
                <a:gd name="connsiteX107" fmla="*/ 4332514 w 5119345"/>
                <a:gd name="connsiteY107" fmla="*/ 293915 h 1589315"/>
                <a:gd name="connsiteX108" fmla="*/ 4354285 w 5119345"/>
                <a:gd name="connsiteY108" fmla="*/ 261258 h 1589315"/>
                <a:gd name="connsiteX109" fmla="*/ 4419600 w 5119345"/>
                <a:gd name="connsiteY109" fmla="*/ 217715 h 1589315"/>
                <a:gd name="connsiteX110" fmla="*/ 4484914 w 5119345"/>
                <a:gd name="connsiteY110" fmla="*/ 228600 h 1589315"/>
                <a:gd name="connsiteX111" fmla="*/ 4517571 w 5119345"/>
                <a:gd name="connsiteY111" fmla="*/ 283029 h 1589315"/>
                <a:gd name="connsiteX112" fmla="*/ 4539343 w 5119345"/>
                <a:gd name="connsiteY112" fmla="*/ 337458 h 1589315"/>
                <a:gd name="connsiteX113" fmla="*/ 4550228 w 5119345"/>
                <a:gd name="connsiteY113" fmla="*/ 402772 h 1589315"/>
                <a:gd name="connsiteX114" fmla="*/ 4561114 w 5119345"/>
                <a:gd name="connsiteY114" fmla="*/ 435429 h 1589315"/>
                <a:gd name="connsiteX115" fmla="*/ 4582885 w 5119345"/>
                <a:gd name="connsiteY115" fmla="*/ 522515 h 1589315"/>
                <a:gd name="connsiteX116" fmla="*/ 4626428 w 5119345"/>
                <a:gd name="connsiteY116" fmla="*/ 609600 h 1589315"/>
                <a:gd name="connsiteX117" fmla="*/ 4669971 w 5119345"/>
                <a:gd name="connsiteY117" fmla="*/ 685800 h 1589315"/>
                <a:gd name="connsiteX118" fmla="*/ 4691743 w 5119345"/>
                <a:gd name="connsiteY118" fmla="*/ 707572 h 1589315"/>
                <a:gd name="connsiteX119" fmla="*/ 4757057 w 5119345"/>
                <a:gd name="connsiteY119" fmla="*/ 653143 h 1589315"/>
                <a:gd name="connsiteX120" fmla="*/ 4822371 w 5119345"/>
                <a:gd name="connsiteY120" fmla="*/ 566058 h 1589315"/>
                <a:gd name="connsiteX121" fmla="*/ 4844143 w 5119345"/>
                <a:gd name="connsiteY121" fmla="*/ 533400 h 1589315"/>
                <a:gd name="connsiteX122" fmla="*/ 4909457 w 5119345"/>
                <a:gd name="connsiteY122" fmla="*/ 478972 h 1589315"/>
                <a:gd name="connsiteX123" fmla="*/ 5061857 w 5119345"/>
                <a:gd name="connsiteY123" fmla="*/ 489858 h 1589315"/>
                <a:gd name="connsiteX124" fmla="*/ 5116285 w 5119345"/>
                <a:gd name="connsiteY124" fmla="*/ 533400 h 1589315"/>
                <a:gd name="connsiteX125" fmla="*/ 5116285 w 5119345"/>
                <a:gd name="connsiteY125" fmla="*/ 511629 h 158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5119345" h="1589315">
                  <a:moveTo>
                    <a:pt x="0" y="772886"/>
                  </a:moveTo>
                  <a:cubicBezTo>
                    <a:pt x="101600" y="711200"/>
                    <a:pt x="206394" y="654491"/>
                    <a:pt x="304800" y="587829"/>
                  </a:cubicBezTo>
                  <a:cubicBezTo>
                    <a:pt x="349700" y="557413"/>
                    <a:pt x="342475" y="500758"/>
                    <a:pt x="359228" y="457200"/>
                  </a:cubicBezTo>
                  <a:cubicBezTo>
                    <a:pt x="366823" y="437452"/>
                    <a:pt x="381610" y="421267"/>
                    <a:pt x="391885" y="402772"/>
                  </a:cubicBezTo>
                  <a:cubicBezTo>
                    <a:pt x="412200" y="366205"/>
                    <a:pt x="410547" y="357673"/>
                    <a:pt x="435428" y="326572"/>
                  </a:cubicBezTo>
                  <a:cubicBezTo>
                    <a:pt x="441839" y="318558"/>
                    <a:pt x="450789" y="312814"/>
                    <a:pt x="457200" y="304800"/>
                  </a:cubicBezTo>
                  <a:cubicBezTo>
                    <a:pt x="465373" y="294584"/>
                    <a:pt x="470798" y="282359"/>
                    <a:pt x="478971" y="272143"/>
                  </a:cubicBezTo>
                  <a:cubicBezTo>
                    <a:pt x="485382" y="264129"/>
                    <a:pt x="494585" y="258583"/>
                    <a:pt x="500743" y="250372"/>
                  </a:cubicBezTo>
                  <a:cubicBezTo>
                    <a:pt x="516442" y="229439"/>
                    <a:pt x="525783" y="203560"/>
                    <a:pt x="544285" y="185058"/>
                  </a:cubicBezTo>
                  <a:cubicBezTo>
                    <a:pt x="551542" y="177801"/>
                    <a:pt x="559646" y="171300"/>
                    <a:pt x="566057" y="163286"/>
                  </a:cubicBezTo>
                  <a:cubicBezTo>
                    <a:pt x="574230" y="153070"/>
                    <a:pt x="576734" y="137563"/>
                    <a:pt x="587828" y="130629"/>
                  </a:cubicBezTo>
                  <a:cubicBezTo>
                    <a:pt x="607289" y="118466"/>
                    <a:pt x="653143" y="108858"/>
                    <a:pt x="653143" y="108858"/>
                  </a:cubicBezTo>
                  <a:cubicBezTo>
                    <a:pt x="689429" y="112486"/>
                    <a:pt x="727405" y="108211"/>
                    <a:pt x="762000" y="119743"/>
                  </a:cubicBezTo>
                  <a:cubicBezTo>
                    <a:pt x="774412" y="123880"/>
                    <a:pt x="775156" y="142554"/>
                    <a:pt x="783771" y="152400"/>
                  </a:cubicBezTo>
                  <a:cubicBezTo>
                    <a:pt x="872922" y="254288"/>
                    <a:pt x="810980" y="165998"/>
                    <a:pt x="859971" y="239486"/>
                  </a:cubicBezTo>
                  <a:cubicBezTo>
                    <a:pt x="960484" y="172478"/>
                    <a:pt x="836844" y="257988"/>
                    <a:pt x="914400" y="195943"/>
                  </a:cubicBezTo>
                  <a:cubicBezTo>
                    <a:pt x="924616" y="187770"/>
                    <a:pt x="936171" y="181429"/>
                    <a:pt x="947057" y="174172"/>
                  </a:cubicBezTo>
                  <a:cubicBezTo>
                    <a:pt x="968828" y="177801"/>
                    <a:pt x="992202" y="176094"/>
                    <a:pt x="1012371" y="185058"/>
                  </a:cubicBezTo>
                  <a:cubicBezTo>
                    <a:pt x="1026439" y="191310"/>
                    <a:pt x="1036080" y="205188"/>
                    <a:pt x="1045028" y="217715"/>
                  </a:cubicBezTo>
                  <a:cubicBezTo>
                    <a:pt x="1054460" y="230920"/>
                    <a:pt x="1060209" y="246429"/>
                    <a:pt x="1066800" y="261258"/>
                  </a:cubicBezTo>
                  <a:cubicBezTo>
                    <a:pt x="1082684" y="296997"/>
                    <a:pt x="1089726" y="326242"/>
                    <a:pt x="1110343" y="359229"/>
                  </a:cubicBezTo>
                  <a:cubicBezTo>
                    <a:pt x="1138750" y="404681"/>
                    <a:pt x="1168733" y="428505"/>
                    <a:pt x="1208314" y="468086"/>
                  </a:cubicBezTo>
                  <a:cubicBezTo>
                    <a:pt x="1215571" y="475343"/>
                    <a:pt x="1221545" y="484165"/>
                    <a:pt x="1230085" y="489858"/>
                  </a:cubicBezTo>
                  <a:cubicBezTo>
                    <a:pt x="1240971" y="497115"/>
                    <a:pt x="1252964" y="502937"/>
                    <a:pt x="1262743" y="511629"/>
                  </a:cubicBezTo>
                  <a:cubicBezTo>
                    <a:pt x="1262797" y="511677"/>
                    <a:pt x="1330459" y="579346"/>
                    <a:pt x="1349828" y="598715"/>
                  </a:cubicBezTo>
                  <a:lnTo>
                    <a:pt x="1371600" y="620486"/>
                  </a:lnTo>
                  <a:cubicBezTo>
                    <a:pt x="1378857" y="627743"/>
                    <a:pt x="1384831" y="636565"/>
                    <a:pt x="1393371" y="642258"/>
                  </a:cubicBezTo>
                  <a:cubicBezTo>
                    <a:pt x="1404257" y="649515"/>
                    <a:pt x="1415812" y="655856"/>
                    <a:pt x="1426028" y="664029"/>
                  </a:cubicBezTo>
                  <a:cubicBezTo>
                    <a:pt x="1468722" y="698183"/>
                    <a:pt x="1423744" y="677781"/>
                    <a:pt x="1480457" y="696686"/>
                  </a:cubicBezTo>
                  <a:cubicBezTo>
                    <a:pt x="1487714" y="685800"/>
                    <a:pt x="1497634" y="676279"/>
                    <a:pt x="1502228" y="664029"/>
                  </a:cubicBezTo>
                  <a:cubicBezTo>
                    <a:pt x="1508725" y="646705"/>
                    <a:pt x="1509100" y="627662"/>
                    <a:pt x="1513114" y="609600"/>
                  </a:cubicBezTo>
                  <a:cubicBezTo>
                    <a:pt x="1516360" y="594996"/>
                    <a:pt x="1519890" y="580443"/>
                    <a:pt x="1524000" y="566058"/>
                  </a:cubicBezTo>
                  <a:cubicBezTo>
                    <a:pt x="1534680" y="528677"/>
                    <a:pt x="1537299" y="528572"/>
                    <a:pt x="1556657" y="489858"/>
                  </a:cubicBezTo>
                  <a:cubicBezTo>
                    <a:pt x="1560286" y="475344"/>
                    <a:pt x="1561650" y="460066"/>
                    <a:pt x="1567543" y="446315"/>
                  </a:cubicBezTo>
                  <a:cubicBezTo>
                    <a:pt x="1572697" y="434290"/>
                    <a:pt x="1585555" y="426189"/>
                    <a:pt x="1589314" y="413658"/>
                  </a:cubicBezTo>
                  <a:cubicBezTo>
                    <a:pt x="1596687" y="389082"/>
                    <a:pt x="1595168" y="362618"/>
                    <a:pt x="1600200" y="337458"/>
                  </a:cubicBezTo>
                  <a:cubicBezTo>
                    <a:pt x="1602450" y="326206"/>
                    <a:pt x="1607933" y="315833"/>
                    <a:pt x="1611085" y="304800"/>
                  </a:cubicBezTo>
                  <a:cubicBezTo>
                    <a:pt x="1615735" y="288525"/>
                    <a:pt x="1624158" y="245999"/>
                    <a:pt x="1632857" y="228600"/>
                  </a:cubicBezTo>
                  <a:cubicBezTo>
                    <a:pt x="1638708" y="216898"/>
                    <a:pt x="1646455" y="206159"/>
                    <a:pt x="1654628" y="195943"/>
                  </a:cubicBezTo>
                  <a:cubicBezTo>
                    <a:pt x="1661039" y="187929"/>
                    <a:pt x="1667599" y="179452"/>
                    <a:pt x="1676400" y="174172"/>
                  </a:cubicBezTo>
                  <a:cubicBezTo>
                    <a:pt x="1686239" y="168268"/>
                    <a:pt x="1698171" y="166915"/>
                    <a:pt x="1709057" y="163286"/>
                  </a:cubicBezTo>
                  <a:cubicBezTo>
                    <a:pt x="1719943" y="166915"/>
                    <a:pt x="1732167" y="167807"/>
                    <a:pt x="1741714" y="174172"/>
                  </a:cubicBezTo>
                  <a:cubicBezTo>
                    <a:pt x="1774958" y="196335"/>
                    <a:pt x="1773195" y="210801"/>
                    <a:pt x="1796143" y="239486"/>
                  </a:cubicBezTo>
                  <a:cubicBezTo>
                    <a:pt x="1802554" y="247500"/>
                    <a:pt x="1812221" y="252718"/>
                    <a:pt x="1817914" y="261258"/>
                  </a:cubicBezTo>
                  <a:cubicBezTo>
                    <a:pt x="1826915" y="274760"/>
                    <a:pt x="1828211" y="293326"/>
                    <a:pt x="1839685" y="304800"/>
                  </a:cubicBezTo>
                  <a:cubicBezTo>
                    <a:pt x="1851160" y="316275"/>
                    <a:pt x="1870023" y="317140"/>
                    <a:pt x="1883228" y="326572"/>
                  </a:cubicBezTo>
                  <a:cubicBezTo>
                    <a:pt x="1895755" y="335520"/>
                    <a:pt x="1902428" y="351753"/>
                    <a:pt x="1915885" y="359229"/>
                  </a:cubicBezTo>
                  <a:cubicBezTo>
                    <a:pt x="1935946" y="370374"/>
                    <a:pt x="1981200" y="381000"/>
                    <a:pt x="1981200" y="381000"/>
                  </a:cubicBezTo>
                  <a:cubicBezTo>
                    <a:pt x="1988457" y="388257"/>
                    <a:pt x="1993791" y="398182"/>
                    <a:pt x="2002971" y="402772"/>
                  </a:cubicBezTo>
                  <a:cubicBezTo>
                    <a:pt x="2023497" y="413035"/>
                    <a:pt x="2068285" y="424543"/>
                    <a:pt x="2068285" y="424543"/>
                  </a:cubicBezTo>
                  <a:cubicBezTo>
                    <a:pt x="2104051" y="400700"/>
                    <a:pt x="2148518" y="369107"/>
                    <a:pt x="2188028" y="359229"/>
                  </a:cubicBezTo>
                  <a:cubicBezTo>
                    <a:pt x="2242703" y="345560"/>
                    <a:pt x="2217378" y="353074"/>
                    <a:pt x="2264228" y="337458"/>
                  </a:cubicBezTo>
                  <a:cubicBezTo>
                    <a:pt x="2304002" y="397117"/>
                    <a:pt x="2280151" y="358417"/>
                    <a:pt x="2329543" y="457200"/>
                  </a:cubicBezTo>
                  <a:cubicBezTo>
                    <a:pt x="2341262" y="480637"/>
                    <a:pt x="2355134" y="512885"/>
                    <a:pt x="2373085" y="533400"/>
                  </a:cubicBezTo>
                  <a:cubicBezTo>
                    <a:pt x="2406191" y="571236"/>
                    <a:pt x="2428871" y="579658"/>
                    <a:pt x="2449285" y="620486"/>
                  </a:cubicBezTo>
                  <a:cubicBezTo>
                    <a:pt x="2454417" y="630749"/>
                    <a:pt x="2454267" y="643304"/>
                    <a:pt x="2460171" y="653143"/>
                  </a:cubicBezTo>
                  <a:cubicBezTo>
                    <a:pt x="2465452" y="661944"/>
                    <a:pt x="2475785" y="666704"/>
                    <a:pt x="2481943" y="674915"/>
                  </a:cubicBezTo>
                  <a:cubicBezTo>
                    <a:pt x="2497642" y="695848"/>
                    <a:pt x="2515767" y="715935"/>
                    <a:pt x="2525485" y="740229"/>
                  </a:cubicBezTo>
                  <a:cubicBezTo>
                    <a:pt x="2542739" y="783364"/>
                    <a:pt x="2550603" y="811401"/>
                    <a:pt x="2579914" y="849086"/>
                  </a:cubicBezTo>
                  <a:cubicBezTo>
                    <a:pt x="2606222" y="882910"/>
                    <a:pt x="2633609" y="900243"/>
                    <a:pt x="2667000" y="925286"/>
                  </a:cubicBezTo>
                  <a:cubicBezTo>
                    <a:pt x="2674257" y="936172"/>
                    <a:pt x="2676079" y="954770"/>
                    <a:pt x="2688771" y="957943"/>
                  </a:cubicBezTo>
                  <a:cubicBezTo>
                    <a:pt x="2706802" y="962451"/>
                    <a:pt x="2720552" y="907457"/>
                    <a:pt x="2721428" y="903515"/>
                  </a:cubicBezTo>
                  <a:cubicBezTo>
                    <a:pt x="2723404" y="894623"/>
                    <a:pt x="2730947" y="823923"/>
                    <a:pt x="2743200" y="805543"/>
                  </a:cubicBezTo>
                  <a:cubicBezTo>
                    <a:pt x="2751739" y="792734"/>
                    <a:pt x="2764971" y="783772"/>
                    <a:pt x="2775857" y="772886"/>
                  </a:cubicBezTo>
                  <a:cubicBezTo>
                    <a:pt x="2786743" y="780143"/>
                    <a:pt x="2800138" y="784607"/>
                    <a:pt x="2808514" y="794658"/>
                  </a:cubicBezTo>
                  <a:cubicBezTo>
                    <a:pt x="2850235" y="844723"/>
                    <a:pt x="2811454" y="842610"/>
                    <a:pt x="2852057" y="903515"/>
                  </a:cubicBezTo>
                  <a:lnTo>
                    <a:pt x="2873828" y="936172"/>
                  </a:lnTo>
                  <a:lnTo>
                    <a:pt x="2906485" y="1066800"/>
                  </a:lnTo>
                  <a:cubicBezTo>
                    <a:pt x="2911104" y="1085277"/>
                    <a:pt x="2919581" y="1123912"/>
                    <a:pt x="2928257" y="1143000"/>
                  </a:cubicBezTo>
                  <a:cubicBezTo>
                    <a:pt x="2941687" y="1172546"/>
                    <a:pt x="2961537" y="1199296"/>
                    <a:pt x="2971800" y="1230086"/>
                  </a:cubicBezTo>
                  <a:cubicBezTo>
                    <a:pt x="2985930" y="1272480"/>
                    <a:pt x="2974571" y="1254629"/>
                    <a:pt x="3004457" y="1284515"/>
                  </a:cubicBezTo>
                  <a:cubicBezTo>
                    <a:pt x="3011714" y="1302658"/>
                    <a:pt x="3016533" y="1321977"/>
                    <a:pt x="3026228" y="1338943"/>
                  </a:cubicBezTo>
                  <a:cubicBezTo>
                    <a:pt x="3031320" y="1347854"/>
                    <a:pt x="3041842" y="1352504"/>
                    <a:pt x="3048000" y="1360715"/>
                  </a:cubicBezTo>
                  <a:cubicBezTo>
                    <a:pt x="3070153" y="1390252"/>
                    <a:pt x="3097653" y="1440370"/>
                    <a:pt x="3124200" y="1469572"/>
                  </a:cubicBezTo>
                  <a:cubicBezTo>
                    <a:pt x="3148363" y="1496151"/>
                    <a:pt x="3175000" y="1520372"/>
                    <a:pt x="3200400" y="1545772"/>
                  </a:cubicBezTo>
                  <a:cubicBezTo>
                    <a:pt x="3243636" y="1589008"/>
                    <a:pt x="3218122" y="1574695"/>
                    <a:pt x="3276600" y="1589315"/>
                  </a:cubicBezTo>
                  <a:cubicBezTo>
                    <a:pt x="3291114" y="1578429"/>
                    <a:pt x="3306205" y="1568273"/>
                    <a:pt x="3320143" y="1556658"/>
                  </a:cubicBezTo>
                  <a:cubicBezTo>
                    <a:pt x="3328027" y="1550088"/>
                    <a:pt x="3333704" y="1541044"/>
                    <a:pt x="3341914" y="1534886"/>
                  </a:cubicBezTo>
                  <a:cubicBezTo>
                    <a:pt x="3440394" y="1461025"/>
                    <a:pt x="3379066" y="1519504"/>
                    <a:pt x="3429000" y="1469572"/>
                  </a:cubicBezTo>
                  <a:cubicBezTo>
                    <a:pt x="3432628" y="1458686"/>
                    <a:pt x="3433982" y="1446754"/>
                    <a:pt x="3439885" y="1436915"/>
                  </a:cubicBezTo>
                  <a:cubicBezTo>
                    <a:pt x="3484715" y="1362197"/>
                    <a:pt x="3441703" y="1475002"/>
                    <a:pt x="3472543" y="1382486"/>
                  </a:cubicBezTo>
                  <a:cubicBezTo>
                    <a:pt x="3476171" y="1338943"/>
                    <a:pt x="3476245" y="1294957"/>
                    <a:pt x="3483428" y="1251858"/>
                  </a:cubicBezTo>
                  <a:cubicBezTo>
                    <a:pt x="3487201" y="1229221"/>
                    <a:pt x="3497943" y="1208315"/>
                    <a:pt x="3505200" y="1186543"/>
                  </a:cubicBezTo>
                  <a:lnTo>
                    <a:pt x="3516085" y="1153886"/>
                  </a:lnTo>
                  <a:cubicBezTo>
                    <a:pt x="3542193" y="1075561"/>
                    <a:pt x="3510510" y="1173400"/>
                    <a:pt x="3537857" y="1077686"/>
                  </a:cubicBezTo>
                  <a:cubicBezTo>
                    <a:pt x="3546388" y="1047827"/>
                    <a:pt x="3559015" y="1019349"/>
                    <a:pt x="3570514" y="990600"/>
                  </a:cubicBezTo>
                  <a:cubicBezTo>
                    <a:pt x="3571830" y="982703"/>
                    <a:pt x="3580376" y="910492"/>
                    <a:pt x="3592285" y="892629"/>
                  </a:cubicBezTo>
                  <a:cubicBezTo>
                    <a:pt x="3600825" y="879820"/>
                    <a:pt x="3613254" y="869991"/>
                    <a:pt x="3624943" y="859972"/>
                  </a:cubicBezTo>
                  <a:cubicBezTo>
                    <a:pt x="3638718" y="848165"/>
                    <a:pt x="3652258" y="835429"/>
                    <a:pt x="3668485" y="827315"/>
                  </a:cubicBezTo>
                  <a:cubicBezTo>
                    <a:pt x="3689012" y="817052"/>
                    <a:pt x="3733800" y="805543"/>
                    <a:pt x="3733800" y="805543"/>
                  </a:cubicBezTo>
                  <a:cubicBezTo>
                    <a:pt x="3744686" y="809172"/>
                    <a:pt x="3756618" y="822333"/>
                    <a:pt x="3766457" y="816429"/>
                  </a:cubicBezTo>
                  <a:cubicBezTo>
                    <a:pt x="3792429" y="800845"/>
                    <a:pt x="3797432" y="708457"/>
                    <a:pt x="3799114" y="696686"/>
                  </a:cubicBezTo>
                  <a:cubicBezTo>
                    <a:pt x="3802743" y="638629"/>
                    <a:pt x="3804961" y="580467"/>
                    <a:pt x="3810000" y="522515"/>
                  </a:cubicBezTo>
                  <a:cubicBezTo>
                    <a:pt x="3816650" y="446037"/>
                    <a:pt x="3819462" y="450584"/>
                    <a:pt x="3842657" y="381000"/>
                  </a:cubicBezTo>
                  <a:cubicBezTo>
                    <a:pt x="3846286" y="370114"/>
                    <a:pt x="3847178" y="357890"/>
                    <a:pt x="3853543" y="348343"/>
                  </a:cubicBezTo>
                  <a:cubicBezTo>
                    <a:pt x="3860800" y="337457"/>
                    <a:pt x="3870001" y="327641"/>
                    <a:pt x="3875314" y="315686"/>
                  </a:cubicBezTo>
                  <a:cubicBezTo>
                    <a:pt x="3884634" y="294715"/>
                    <a:pt x="3889828" y="272143"/>
                    <a:pt x="3897085" y="250372"/>
                  </a:cubicBezTo>
                  <a:lnTo>
                    <a:pt x="3918857" y="185058"/>
                  </a:lnTo>
                  <a:cubicBezTo>
                    <a:pt x="3930119" y="151273"/>
                    <a:pt x="3931336" y="142488"/>
                    <a:pt x="3951514" y="108858"/>
                  </a:cubicBezTo>
                  <a:cubicBezTo>
                    <a:pt x="3981803" y="58376"/>
                    <a:pt x="3990292" y="38491"/>
                    <a:pt x="4038600" y="10886"/>
                  </a:cubicBezTo>
                  <a:cubicBezTo>
                    <a:pt x="4048563" y="5193"/>
                    <a:pt x="4060371" y="3629"/>
                    <a:pt x="4071257" y="0"/>
                  </a:cubicBezTo>
                  <a:cubicBezTo>
                    <a:pt x="4186179" y="57462"/>
                    <a:pt x="4028596" y="-35106"/>
                    <a:pt x="4136571" y="108858"/>
                  </a:cubicBezTo>
                  <a:cubicBezTo>
                    <a:pt x="4147457" y="123372"/>
                    <a:pt x="4159164" y="137304"/>
                    <a:pt x="4169228" y="152400"/>
                  </a:cubicBezTo>
                  <a:cubicBezTo>
                    <a:pt x="4180964" y="170005"/>
                    <a:pt x="4189587" y="189612"/>
                    <a:pt x="4201885" y="206829"/>
                  </a:cubicBezTo>
                  <a:cubicBezTo>
                    <a:pt x="4207850" y="215180"/>
                    <a:pt x="4217087" y="220716"/>
                    <a:pt x="4223657" y="228600"/>
                  </a:cubicBezTo>
                  <a:cubicBezTo>
                    <a:pt x="4235272" y="242538"/>
                    <a:pt x="4245769" y="257379"/>
                    <a:pt x="4256314" y="272143"/>
                  </a:cubicBezTo>
                  <a:cubicBezTo>
                    <a:pt x="4290644" y="320206"/>
                    <a:pt x="4263447" y="290162"/>
                    <a:pt x="4299857" y="326572"/>
                  </a:cubicBezTo>
                  <a:cubicBezTo>
                    <a:pt x="4310743" y="315686"/>
                    <a:pt x="4322659" y="305742"/>
                    <a:pt x="4332514" y="293915"/>
                  </a:cubicBezTo>
                  <a:cubicBezTo>
                    <a:pt x="4340889" y="283864"/>
                    <a:pt x="4344439" y="269873"/>
                    <a:pt x="4354285" y="261258"/>
                  </a:cubicBezTo>
                  <a:cubicBezTo>
                    <a:pt x="4373977" y="244027"/>
                    <a:pt x="4419600" y="217715"/>
                    <a:pt x="4419600" y="217715"/>
                  </a:cubicBezTo>
                  <a:cubicBezTo>
                    <a:pt x="4441371" y="221343"/>
                    <a:pt x="4464248" y="220850"/>
                    <a:pt x="4484914" y="228600"/>
                  </a:cubicBezTo>
                  <a:cubicBezTo>
                    <a:pt x="4508486" y="237439"/>
                    <a:pt x="4510497" y="264166"/>
                    <a:pt x="4517571" y="283029"/>
                  </a:cubicBezTo>
                  <a:cubicBezTo>
                    <a:pt x="4524432" y="301325"/>
                    <a:pt x="4532086" y="319315"/>
                    <a:pt x="4539343" y="337458"/>
                  </a:cubicBezTo>
                  <a:cubicBezTo>
                    <a:pt x="4542971" y="359229"/>
                    <a:pt x="4545440" y="381226"/>
                    <a:pt x="4550228" y="402772"/>
                  </a:cubicBezTo>
                  <a:cubicBezTo>
                    <a:pt x="4552717" y="413973"/>
                    <a:pt x="4558331" y="424297"/>
                    <a:pt x="4561114" y="435429"/>
                  </a:cubicBezTo>
                  <a:cubicBezTo>
                    <a:pt x="4569552" y="469179"/>
                    <a:pt x="4569063" y="492107"/>
                    <a:pt x="4582885" y="522515"/>
                  </a:cubicBezTo>
                  <a:cubicBezTo>
                    <a:pt x="4596315" y="552061"/>
                    <a:pt x="4611914" y="580572"/>
                    <a:pt x="4626428" y="609600"/>
                  </a:cubicBezTo>
                  <a:cubicBezTo>
                    <a:pt x="4641326" y="639395"/>
                    <a:pt x="4649458" y="660158"/>
                    <a:pt x="4669971" y="685800"/>
                  </a:cubicBezTo>
                  <a:cubicBezTo>
                    <a:pt x="4676382" y="693814"/>
                    <a:pt x="4684486" y="700315"/>
                    <a:pt x="4691743" y="707572"/>
                  </a:cubicBezTo>
                  <a:cubicBezTo>
                    <a:pt x="4722962" y="686758"/>
                    <a:pt x="4731913" y="683875"/>
                    <a:pt x="4757057" y="653143"/>
                  </a:cubicBezTo>
                  <a:cubicBezTo>
                    <a:pt x="4780034" y="625060"/>
                    <a:pt x="4802243" y="596249"/>
                    <a:pt x="4822371" y="566058"/>
                  </a:cubicBezTo>
                  <a:cubicBezTo>
                    <a:pt x="4829628" y="555172"/>
                    <a:pt x="4835767" y="543451"/>
                    <a:pt x="4844143" y="533400"/>
                  </a:cubicBezTo>
                  <a:cubicBezTo>
                    <a:pt x="4870336" y="501969"/>
                    <a:pt x="4877346" y="500379"/>
                    <a:pt x="4909457" y="478972"/>
                  </a:cubicBezTo>
                  <a:cubicBezTo>
                    <a:pt x="4960257" y="482601"/>
                    <a:pt x="5012448" y="477506"/>
                    <a:pt x="5061857" y="489858"/>
                  </a:cubicBezTo>
                  <a:cubicBezTo>
                    <a:pt x="5091559" y="497283"/>
                    <a:pt x="5069843" y="548881"/>
                    <a:pt x="5116285" y="533400"/>
                  </a:cubicBezTo>
                  <a:cubicBezTo>
                    <a:pt x="5123170" y="531105"/>
                    <a:pt x="5116285" y="518886"/>
                    <a:pt x="5116285" y="511629"/>
                  </a:cubicBezTo>
                </a:path>
              </a:pathLst>
            </a:custGeom>
            <a:noFill/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502591" y="3427056"/>
              <a:ext cx="1011557" cy="418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time </a:t>
              </a:r>
              <a:r>
                <a:rPr lang="en-US" sz="1600" dirty="0">
                  <a:latin typeface="Myriad Pro" panose="020B0503030403020204" pitchFamily="34" charset="0"/>
                  <a:sym typeface="Wingdings" panose="05000000000000000000" pitchFamily="2" charset="2"/>
                </a:rPr>
                <a:t></a:t>
              </a:r>
              <a:endParaRPr lang="en-US" sz="1600" dirty="0">
                <a:latin typeface="Myriad Pro" panose="020B0503030403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22910" y="1622365"/>
              <a:ext cx="2482319" cy="418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Stimulus feature </a:t>
              </a:r>
              <a:r>
                <a:rPr lang="en-US" sz="1600" b="1" dirty="0">
                  <a:latin typeface="Myriad Pro" panose="020B0503030403020204" pitchFamily="34" charset="0"/>
                </a:rPr>
                <a:t>(x)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7401755" y="1622365"/>
              <a:ext cx="4604658" cy="2377776"/>
              <a:chOff x="6509657" y="1622365"/>
              <a:chExt cx="4604658" cy="2377776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6509657" y="2329544"/>
                <a:ext cx="4604658" cy="729343"/>
                <a:chOff x="5889171" y="3113314"/>
                <a:chExt cx="4604658" cy="729343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889171" y="3842657"/>
                  <a:ext cx="4604658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6477000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6792686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6879771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8338457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V="1">
                  <a:off x="8501743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9361714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V="1">
                  <a:off x="9916885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/>
              <p:cNvSpPr txBox="1"/>
              <p:nvPr/>
            </p:nvSpPr>
            <p:spPr>
              <a:xfrm>
                <a:off x="8532383" y="3581402"/>
                <a:ext cx="1011557" cy="418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time </a:t>
                </a:r>
                <a:r>
                  <a:rPr lang="en-US" sz="1600" dirty="0">
                    <a:latin typeface="Myriad Pro" panose="020B0503030403020204" pitchFamily="34" charset="0"/>
                    <a:sym typeface="Wingdings" panose="05000000000000000000" pitchFamily="2" charset="2"/>
                  </a:rPr>
                  <a:t></a:t>
                </a:r>
                <a:endParaRPr lang="en-US" sz="1600" dirty="0">
                  <a:latin typeface="Myriad Pro" panose="020B0503030403020204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905743" y="1622365"/>
                <a:ext cx="2333413" cy="418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Recorded spikes </a:t>
                </a:r>
                <a:r>
                  <a:rPr lang="en-US" sz="1600" b="1" dirty="0">
                    <a:latin typeface="Myriad Pro" panose="020B0503030403020204" pitchFamily="34" charset="0"/>
                  </a:rPr>
                  <a:t>(y)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4361007" y="2732049"/>
              <a:ext cx="2399502" cy="1255713"/>
              <a:chOff x="4361007" y="2732049"/>
              <a:chExt cx="2399502" cy="1255713"/>
            </a:xfrm>
          </p:grpSpPr>
          <p:sp>
            <p:nvSpPr>
              <p:cNvPr id="73" name="Right Arrow 72"/>
              <p:cNvSpPr/>
              <p:nvPr/>
            </p:nvSpPr>
            <p:spPr>
              <a:xfrm>
                <a:off x="5018314" y="2732049"/>
                <a:ext cx="1197429" cy="32683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yriad Pro" panose="020B0503030403020204" pitchFamily="34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361007" y="3112217"/>
                <a:ext cx="2399502" cy="875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Encoding model</a:t>
                </a:r>
              </a:p>
              <a:p>
                <a:pPr algn="ctr"/>
                <a:r>
                  <a:rPr lang="en-US" sz="2000" b="1" dirty="0">
                    <a:latin typeface="Myriad Pro" panose="020B0503030403020204" pitchFamily="34" charset="0"/>
                  </a:rPr>
                  <a:t>P ( y | x 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619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211437"/>
            <a:ext cx="112699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Now we are instead trying to do the following: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9275" y="1515928"/>
            <a:ext cx="165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Myriad Pro" panose="020B0503030403020204" pitchFamily="34" charset="0"/>
              </a:rPr>
              <a:t>Predicted spike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Myriad Pro" panose="020B0503030403020204" pitchFamily="34" charset="0"/>
              </a:rPr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211975" y="2619872"/>
                <a:ext cx="12147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975" y="2619872"/>
                <a:ext cx="121475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734468" y="2551882"/>
            <a:ext cx="118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B0F0"/>
                </a:solidFill>
                <a:latin typeface="Myriad Pro" panose="020B0503030403020204" pitchFamily="34" charset="0"/>
              </a:rPr>
              <a:t>Latent</a:t>
            </a:r>
          </a:p>
          <a:p>
            <a:pPr algn="r"/>
            <a:r>
              <a:rPr lang="en-US" dirty="0">
                <a:solidFill>
                  <a:srgbClr val="00B0F0"/>
                </a:solidFill>
                <a:latin typeface="Myriad Pro" panose="020B0503030403020204" pitchFamily="34" charset="0"/>
              </a:rPr>
              <a:t>Variable(s)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2971649" y="2989205"/>
            <a:ext cx="1779654" cy="1132338"/>
            <a:chOff x="3389661" y="2939132"/>
            <a:chExt cx="1779654" cy="1132338"/>
          </a:xfrm>
        </p:grpSpPr>
        <p:sp>
          <p:nvSpPr>
            <p:cNvPr id="52" name="TextBox 51"/>
            <p:cNvSpPr txBox="1"/>
            <p:nvPr/>
          </p:nvSpPr>
          <p:spPr>
            <a:xfrm>
              <a:off x="3389661" y="3425139"/>
              <a:ext cx="1779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Myriad Pro" panose="020B0503030403020204" pitchFamily="34" charset="0"/>
                </a:rPr>
                <a:t>latent variable(s)</a:t>
              </a:r>
            </a:p>
            <a:p>
              <a:r>
                <a:rPr lang="en-US" dirty="0">
                  <a:solidFill>
                    <a:srgbClr val="00B0F0"/>
                  </a:solidFill>
                  <a:latin typeface="Myriad Pro" panose="020B0503030403020204" pitchFamily="34" charset="0"/>
                </a:rPr>
                <a:t>(also unknown)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H="1" flipV="1">
              <a:off x="3582988" y="2939132"/>
              <a:ext cx="223283" cy="47172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257163" y="1756435"/>
                <a:ext cx="21080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163" y="1756435"/>
                <a:ext cx="2108013" cy="461665"/>
              </a:xfrm>
              <a:prstGeom prst="rect">
                <a:avLst/>
              </a:prstGeom>
              <a:blipFill>
                <a:blip r:embed="rId3"/>
                <a:stretch>
                  <a:fillRect r="-57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39543" y="1515928"/>
                <a:ext cx="4497064" cy="9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3" y="1515928"/>
                <a:ext cx="4497064" cy="919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78" idx="3"/>
          </p:cNvCxnSpPr>
          <p:nvPr/>
        </p:nvCxnSpPr>
        <p:spPr>
          <a:xfrm>
            <a:off x="4365176" y="1987268"/>
            <a:ext cx="16785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17870" y="2619872"/>
                <a:ext cx="527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Now, find the “most likely”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i="1" dirty="0"/>
                  <a:t> given observed y and x!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70" y="2619872"/>
                <a:ext cx="5274201" cy="369332"/>
              </a:xfrm>
              <a:prstGeom prst="rect">
                <a:avLst/>
              </a:prstGeom>
              <a:blipFill>
                <a:blip r:embed="rId5"/>
                <a:stretch>
                  <a:fillRect l="-9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2536372" y="845189"/>
            <a:ext cx="1743389" cy="1052266"/>
            <a:chOff x="2536372" y="986703"/>
            <a:chExt cx="1743389" cy="1052266"/>
          </a:xfrm>
        </p:grpSpPr>
        <p:sp>
          <p:nvSpPr>
            <p:cNvPr id="4" name="TextBox 3"/>
            <p:cNvSpPr txBox="1"/>
            <p:nvPr/>
          </p:nvSpPr>
          <p:spPr>
            <a:xfrm>
              <a:off x="2656496" y="986703"/>
              <a:ext cx="1623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spikes (known)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536372" y="1356035"/>
              <a:ext cx="367481" cy="6829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180420" y="4441038"/>
            <a:ext cx="9465810" cy="1922453"/>
            <a:chOff x="298676" y="1622365"/>
            <a:chExt cx="11707737" cy="2377776"/>
          </a:xfrm>
        </p:grpSpPr>
        <p:sp>
          <p:nvSpPr>
            <p:cNvPr id="48" name="Freeform 47"/>
            <p:cNvSpPr/>
            <p:nvPr/>
          </p:nvSpPr>
          <p:spPr>
            <a:xfrm>
              <a:off x="298676" y="2188030"/>
              <a:ext cx="3260953" cy="1012372"/>
            </a:xfrm>
            <a:custGeom>
              <a:avLst/>
              <a:gdLst>
                <a:gd name="connsiteX0" fmla="*/ 0 w 5119345"/>
                <a:gd name="connsiteY0" fmla="*/ 772886 h 1589315"/>
                <a:gd name="connsiteX1" fmla="*/ 304800 w 5119345"/>
                <a:gd name="connsiteY1" fmla="*/ 587829 h 1589315"/>
                <a:gd name="connsiteX2" fmla="*/ 359228 w 5119345"/>
                <a:gd name="connsiteY2" fmla="*/ 457200 h 1589315"/>
                <a:gd name="connsiteX3" fmla="*/ 391885 w 5119345"/>
                <a:gd name="connsiteY3" fmla="*/ 402772 h 1589315"/>
                <a:gd name="connsiteX4" fmla="*/ 435428 w 5119345"/>
                <a:gd name="connsiteY4" fmla="*/ 326572 h 1589315"/>
                <a:gd name="connsiteX5" fmla="*/ 457200 w 5119345"/>
                <a:gd name="connsiteY5" fmla="*/ 304800 h 1589315"/>
                <a:gd name="connsiteX6" fmla="*/ 478971 w 5119345"/>
                <a:gd name="connsiteY6" fmla="*/ 272143 h 1589315"/>
                <a:gd name="connsiteX7" fmla="*/ 500743 w 5119345"/>
                <a:gd name="connsiteY7" fmla="*/ 250372 h 1589315"/>
                <a:gd name="connsiteX8" fmla="*/ 544285 w 5119345"/>
                <a:gd name="connsiteY8" fmla="*/ 185058 h 1589315"/>
                <a:gd name="connsiteX9" fmla="*/ 566057 w 5119345"/>
                <a:gd name="connsiteY9" fmla="*/ 163286 h 1589315"/>
                <a:gd name="connsiteX10" fmla="*/ 587828 w 5119345"/>
                <a:gd name="connsiteY10" fmla="*/ 130629 h 1589315"/>
                <a:gd name="connsiteX11" fmla="*/ 653143 w 5119345"/>
                <a:gd name="connsiteY11" fmla="*/ 108858 h 1589315"/>
                <a:gd name="connsiteX12" fmla="*/ 762000 w 5119345"/>
                <a:gd name="connsiteY12" fmla="*/ 119743 h 1589315"/>
                <a:gd name="connsiteX13" fmla="*/ 783771 w 5119345"/>
                <a:gd name="connsiteY13" fmla="*/ 152400 h 1589315"/>
                <a:gd name="connsiteX14" fmla="*/ 859971 w 5119345"/>
                <a:gd name="connsiteY14" fmla="*/ 239486 h 1589315"/>
                <a:gd name="connsiteX15" fmla="*/ 914400 w 5119345"/>
                <a:gd name="connsiteY15" fmla="*/ 195943 h 1589315"/>
                <a:gd name="connsiteX16" fmla="*/ 947057 w 5119345"/>
                <a:gd name="connsiteY16" fmla="*/ 174172 h 1589315"/>
                <a:gd name="connsiteX17" fmla="*/ 1012371 w 5119345"/>
                <a:gd name="connsiteY17" fmla="*/ 185058 h 1589315"/>
                <a:gd name="connsiteX18" fmla="*/ 1045028 w 5119345"/>
                <a:gd name="connsiteY18" fmla="*/ 217715 h 1589315"/>
                <a:gd name="connsiteX19" fmla="*/ 1066800 w 5119345"/>
                <a:gd name="connsiteY19" fmla="*/ 261258 h 1589315"/>
                <a:gd name="connsiteX20" fmla="*/ 1110343 w 5119345"/>
                <a:gd name="connsiteY20" fmla="*/ 359229 h 1589315"/>
                <a:gd name="connsiteX21" fmla="*/ 1208314 w 5119345"/>
                <a:gd name="connsiteY21" fmla="*/ 468086 h 1589315"/>
                <a:gd name="connsiteX22" fmla="*/ 1230085 w 5119345"/>
                <a:gd name="connsiteY22" fmla="*/ 489858 h 1589315"/>
                <a:gd name="connsiteX23" fmla="*/ 1262743 w 5119345"/>
                <a:gd name="connsiteY23" fmla="*/ 511629 h 1589315"/>
                <a:gd name="connsiteX24" fmla="*/ 1349828 w 5119345"/>
                <a:gd name="connsiteY24" fmla="*/ 598715 h 1589315"/>
                <a:gd name="connsiteX25" fmla="*/ 1371600 w 5119345"/>
                <a:gd name="connsiteY25" fmla="*/ 620486 h 1589315"/>
                <a:gd name="connsiteX26" fmla="*/ 1393371 w 5119345"/>
                <a:gd name="connsiteY26" fmla="*/ 642258 h 1589315"/>
                <a:gd name="connsiteX27" fmla="*/ 1426028 w 5119345"/>
                <a:gd name="connsiteY27" fmla="*/ 664029 h 1589315"/>
                <a:gd name="connsiteX28" fmla="*/ 1480457 w 5119345"/>
                <a:gd name="connsiteY28" fmla="*/ 696686 h 1589315"/>
                <a:gd name="connsiteX29" fmla="*/ 1502228 w 5119345"/>
                <a:gd name="connsiteY29" fmla="*/ 664029 h 1589315"/>
                <a:gd name="connsiteX30" fmla="*/ 1513114 w 5119345"/>
                <a:gd name="connsiteY30" fmla="*/ 609600 h 1589315"/>
                <a:gd name="connsiteX31" fmla="*/ 1524000 w 5119345"/>
                <a:gd name="connsiteY31" fmla="*/ 566058 h 1589315"/>
                <a:gd name="connsiteX32" fmla="*/ 1556657 w 5119345"/>
                <a:gd name="connsiteY32" fmla="*/ 489858 h 1589315"/>
                <a:gd name="connsiteX33" fmla="*/ 1567543 w 5119345"/>
                <a:gd name="connsiteY33" fmla="*/ 446315 h 1589315"/>
                <a:gd name="connsiteX34" fmla="*/ 1589314 w 5119345"/>
                <a:gd name="connsiteY34" fmla="*/ 413658 h 1589315"/>
                <a:gd name="connsiteX35" fmla="*/ 1600200 w 5119345"/>
                <a:gd name="connsiteY35" fmla="*/ 337458 h 1589315"/>
                <a:gd name="connsiteX36" fmla="*/ 1611085 w 5119345"/>
                <a:gd name="connsiteY36" fmla="*/ 304800 h 1589315"/>
                <a:gd name="connsiteX37" fmla="*/ 1632857 w 5119345"/>
                <a:gd name="connsiteY37" fmla="*/ 228600 h 1589315"/>
                <a:gd name="connsiteX38" fmla="*/ 1654628 w 5119345"/>
                <a:gd name="connsiteY38" fmla="*/ 195943 h 1589315"/>
                <a:gd name="connsiteX39" fmla="*/ 1676400 w 5119345"/>
                <a:gd name="connsiteY39" fmla="*/ 174172 h 1589315"/>
                <a:gd name="connsiteX40" fmla="*/ 1709057 w 5119345"/>
                <a:gd name="connsiteY40" fmla="*/ 163286 h 1589315"/>
                <a:gd name="connsiteX41" fmla="*/ 1741714 w 5119345"/>
                <a:gd name="connsiteY41" fmla="*/ 174172 h 1589315"/>
                <a:gd name="connsiteX42" fmla="*/ 1796143 w 5119345"/>
                <a:gd name="connsiteY42" fmla="*/ 239486 h 1589315"/>
                <a:gd name="connsiteX43" fmla="*/ 1817914 w 5119345"/>
                <a:gd name="connsiteY43" fmla="*/ 261258 h 1589315"/>
                <a:gd name="connsiteX44" fmla="*/ 1839685 w 5119345"/>
                <a:gd name="connsiteY44" fmla="*/ 304800 h 1589315"/>
                <a:gd name="connsiteX45" fmla="*/ 1883228 w 5119345"/>
                <a:gd name="connsiteY45" fmla="*/ 326572 h 1589315"/>
                <a:gd name="connsiteX46" fmla="*/ 1915885 w 5119345"/>
                <a:gd name="connsiteY46" fmla="*/ 359229 h 1589315"/>
                <a:gd name="connsiteX47" fmla="*/ 1981200 w 5119345"/>
                <a:gd name="connsiteY47" fmla="*/ 381000 h 1589315"/>
                <a:gd name="connsiteX48" fmla="*/ 2002971 w 5119345"/>
                <a:gd name="connsiteY48" fmla="*/ 402772 h 1589315"/>
                <a:gd name="connsiteX49" fmla="*/ 2068285 w 5119345"/>
                <a:gd name="connsiteY49" fmla="*/ 424543 h 1589315"/>
                <a:gd name="connsiteX50" fmla="*/ 2188028 w 5119345"/>
                <a:gd name="connsiteY50" fmla="*/ 359229 h 1589315"/>
                <a:gd name="connsiteX51" fmla="*/ 2264228 w 5119345"/>
                <a:gd name="connsiteY51" fmla="*/ 337458 h 1589315"/>
                <a:gd name="connsiteX52" fmla="*/ 2329543 w 5119345"/>
                <a:gd name="connsiteY52" fmla="*/ 457200 h 1589315"/>
                <a:gd name="connsiteX53" fmla="*/ 2373085 w 5119345"/>
                <a:gd name="connsiteY53" fmla="*/ 533400 h 1589315"/>
                <a:gd name="connsiteX54" fmla="*/ 2449285 w 5119345"/>
                <a:gd name="connsiteY54" fmla="*/ 620486 h 1589315"/>
                <a:gd name="connsiteX55" fmla="*/ 2460171 w 5119345"/>
                <a:gd name="connsiteY55" fmla="*/ 653143 h 1589315"/>
                <a:gd name="connsiteX56" fmla="*/ 2481943 w 5119345"/>
                <a:gd name="connsiteY56" fmla="*/ 674915 h 1589315"/>
                <a:gd name="connsiteX57" fmla="*/ 2525485 w 5119345"/>
                <a:gd name="connsiteY57" fmla="*/ 740229 h 1589315"/>
                <a:gd name="connsiteX58" fmla="*/ 2579914 w 5119345"/>
                <a:gd name="connsiteY58" fmla="*/ 849086 h 1589315"/>
                <a:gd name="connsiteX59" fmla="*/ 2667000 w 5119345"/>
                <a:gd name="connsiteY59" fmla="*/ 925286 h 1589315"/>
                <a:gd name="connsiteX60" fmla="*/ 2688771 w 5119345"/>
                <a:gd name="connsiteY60" fmla="*/ 957943 h 1589315"/>
                <a:gd name="connsiteX61" fmla="*/ 2721428 w 5119345"/>
                <a:gd name="connsiteY61" fmla="*/ 903515 h 1589315"/>
                <a:gd name="connsiteX62" fmla="*/ 2743200 w 5119345"/>
                <a:gd name="connsiteY62" fmla="*/ 805543 h 1589315"/>
                <a:gd name="connsiteX63" fmla="*/ 2775857 w 5119345"/>
                <a:gd name="connsiteY63" fmla="*/ 772886 h 1589315"/>
                <a:gd name="connsiteX64" fmla="*/ 2808514 w 5119345"/>
                <a:gd name="connsiteY64" fmla="*/ 794658 h 1589315"/>
                <a:gd name="connsiteX65" fmla="*/ 2852057 w 5119345"/>
                <a:gd name="connsiteY65" fmla="*/ 903515 h 1589315"/>
                <a:gd name="connsiteX66" fmla="*/ 2873828 w 5119345"/>
                <a:gd name="connsiteY66" fmla="*/ 936172 h 1589315"/>
                <a:gd name="connsiteX67" fmla="*/ 2906485 w 5119345"/>
                <a:gd name="connsiteY67" fmla="*/ 1066800 h 1589315"/>
                <a:gd name="connsiteX68" fmla="*/ 2928257 w 5119345"/>
                <a:gd name="connsiteY68" fmla="*/ 1143000 h 1589315"/>
                <a:gd name="connsiteX69" fmla="*/ 2971800 w 5119345"/>
                <a:gd name="connsiteY69" fmla="*/ 1230086 h 1589315"/>
                <a:gd name="connsiteX70" fmla="*/ 3004457 w 5119345"/>
                <a:gd name="connsiteY70" fmla="*/ 1284515 h 1589315"/>
                <a:gd name="connsiteX71" fmla="*/ 3026228 w 5119345"/>
                <a:gd name="connsiteY71" fmla="*/ 1338943 h 1589315"/>
                <a:gd name="connsiteX72" fmla="*/ 3048000 w 5119345"/>
                <a:gd name="connsiteY72" fmla="*/ 1360715 h 1589315"/>
                <a:gd name="connsiteX73" fmla="*/ 3124200 w 5119345"/>
                <a:gd name="connsiteY73" fmla="*/ 1469572 h 1589315"/>
                <a:gd name="connsiteX74" fmla="*/ 3200400 w 5119345"/>
                <a:gd name="connsiteY74" fmla="*/ 1545772 h 1589315"/>
                <a:gd name="connsiteX75" fmla="*/ 3276600 w 5119345"/>
                <a:gd name="connsiteY75" fmla="*/ 1589315 h 1589315"/>
                <a:gd name="connsiteX76" fmla="*/ 3320143 w 5119345"/>
                <a:gd name="connsiteY76" fmla="*/ 1556658 h 1589315"/>
                <a:gd name="connsiteX77" fmla="*/ 3341914 w 5119345"/>
                <a:gd name="connsiteY77" fmla="*/ 1534886 h 1589315"/>
                <a:gd name="connsiteX78" fmla="*/ 3429000 w 5119345"/>
                <a:gd name="connsiteY78" fmla="*/ 1469572 h 1589315"/>
                <a:gd name="connsiteX79" fmla="*/ 3439885 w 5119345"/>
                <a:gd name="connsiteY79" fmla="*/ 1436915 h 1589315"/>
                <a:gd name="connsiteX80" fmla="*/ 3472543 w 5119345"/>
                <a:gd name="connsiteY80" fmla="*/ 1382486 h 1589315"/>
                <a:gd name="connsiteX81" fmla="*/ 3483428 w 5119345"/>
                <a:gd name="connsiteY81" fmla="*/ 1251858 h 1589315"/>
                <a:gd name="connsiteX82" fmla="*/ 3505200 w 5119345"/>
                <a:gd name="connsiteY82" fmla="*/ 1186543 h 1589315"/>
                <a:gd name="connsiteX83" fmla="*/ 3516085 w 5119345"/>
                <a:gd name="connsiteY83" fmla="*/ 1153886 h 1589315"/>
                <a:gd name="connsiteX84" fmla="*/ 3537857 w 5119345"/>
                <a:gd name="connsiteY84" fmla="*/ 1077686 h 1589315"/>
                <a:gd name="connsiteX85" fmla="*/ 3570514 w 5119345"/>
                <a:gd name="connsiteY85" fmla="*/ 990600 h 1589315"/>
                <a:gd name="connsiteX86" fmla="*/ 3592285 w 5119345"/>
                <a:gd name="connsiteY86" fmla="*/ 892629 h 1589315"/>
                <a:gd name="connsiteX87" fmla="*/ 3624943 w 5119345"/>
                <a:gd name="connsiteY87" fmla="*/ 859972 h 1589315"/>
                <a:gd name="connsiteX88" fmla="*/ 3668485 w 5119345"/>
                <a:gd name="connsiteY88" fmla="*/ 827315 h 1589315"/>
                <a:gd name="connsiteX89" fmla="*/ 3733800 w 5119345"/>
                <a:gd name="connsiteY89" fmla="*/ 805543 h 1589315"/>
                <a:gd name="connsiteX90" fmla="*/ 3766457 w 5119345"/>
                <a:gd name="connsiteY90" fmla="*/ 816429 h 1589315"/>
                <a:gd name="connsiteX91" fmla="*/ 3799114 w 5119345"/>
                <a:gd name="connsiteY91" fmla="*/ 696686 h 1589315"/>
                <a:gd name="connsiteX92" fmla="*/ 3810000 w 5119345"/>
                <a:gd name="connsiteY92" fmla="*/ 522515 h 1589315"/>
                <a:gd name="connsiteX93" fmla="*/ 3842657 w 5119345"/>
                <a:gd name="connsiteY93" fmla="*/ 381000 h 1589315"/>
                <a:gd name="connsiteX94" fmla="*/ 3853543 w 5119345"/>
                <a:gd name="connsiteY94" fmla="*/ 348343 h 1589315"/>
                <a:gd name="connsiteX95" fmla="*/ 3875314 w 5119345"/>
                <a:gd name="connsiteY95" fmla="*/ 315686 h 1589315"/>
                <a:gd name="connsiteX96" fmla="*/ 3897085 w 5119345"/>
                <a:gd name="connsiteY96" fmla="*/ 250372 h 1589315"/>
                <a:gd name="connsiteX97" fmla="*/ 3918857 w 5119345"/>
                <a:gd name="connsiteY97" fmla="*/ 185058 h 1589315"/>
                <a:gd name="connsiteX98" fmla="*/ 3951514 w 5119345"/>
                <a:gd name="connsiteY98" fmla="*/ 108858 h 1589315"/>
                <a:gd name="connsiteX99" fmla="*/ 4038600 w 5119345"/>
                <a:gd name="connsiteY99" fmla="*/ 10886 h 1589315"/>
                <a:gd name="connsiteX100" fmla="*/ 4071257 w 5119345"/>
                <a:gd name="connsiteY100" fmla="*/ 0 h 1589315"/>
                <a:gd name="connsiteX101" fmla="*/ 4136571 w 5119345"/>
                <a:gd name="connsiteY101" fmla="*/ 108858 h 1589315"/>
                <a:gd name="connsiteX102" fmla="*/ 4169228 w 5119345"/>
                <a:gd name="connsiteY102" fmla="*/ 152400 h 1589315"/>
                <a:gd name="connsiteX103" fmla="*/ 4201885 w 5119345"/>
                <a:gd name="connsiteY103" fmla="*/ 206829 h 1589315"/>
                <a:gd name="connsiteX104" fmla="*/ 4223657 w 5119345"/>
                <a:gd name="connsiteY104" fmla="*/ 228600 h 1589315"/>
                <a:gd name="connsiteX105" fmla="*/ 4256314 w 5119345"/>
                <a:gd name="connsiteY105" fmla="*/ 272143 h 1589315"/>
                <a:gd name="connsiteX106" fmla="*/ 4299857 w 5119345"/>
                <a:gd name="connsiteY106" fmla="*/ 326572 h 1589315"/>
                <a:gd name="connsiteX107" fmla="*/ 4332514 w 5119345"/>
                <a:gd name="connsiteY107" fmla="*/ 293915 h 1589315"/>
                <a:gd name="connsiteX108" fmla="*/ 4354285 w 5119345"/>
                <a:gd name="connsiteY108" fmla="*/ 261258 h 1589315"/>
                <a:gd name="connsiteX109" fmla="*/ 4419600 w 5119345"/>
                <a:gd name="connsiteY109" fmla="*/ 217715 h 1589315"/>
                <a:gd name="connsiteX110" fmla="*/ 4484914 w 5119345"/>
                <a:gd name="connsiteY110" fmla="*/ 228600 h 1589315"/>
                <a:gd name="connsiteX111" fmla="*/ 4517571 w 5119345"/>
                <a:gd name="connsiteY111" fmla="*/ 283029 h 1589315"/>
                <a:gd name="connsiteX112" fmla="*/ 4539343 w 5119345"/>
                <a:gd name="connsiteY112" fmla="*/ 337458 h 1589315"/>
                <a:gd name="connsiteX113" fmla="*/ 4550228 w 5119345"/>
                <a:gd name="connsiteY113" fmla="*/ 402772 h 1589315"/>
                <a:gd name="connsiteX114" fmla="*/ 4561114 w 5119345"/>
                <a:gd name="connsiteY114" fmla="*/ 435429 h 1589315"/>
                <a:gd name="connsiteX115" fmla="*/ 4582885 w 5119345"/>
                <a:gd name="connsiteY115" fmla="*/ 522515 h 1589315"/>
                <a:gd name="connsiteX116" fmla="*/ 4626428 w 5119345"/>
                <a:gd name="connsiteY116" fmla="*/ 609600 h 1589315"/>
                <a:gd name="connsiteX117" fmla="*/ 4669971 w 5119345"/>
                <a:gd name="connsiteY117" fmla="*/ 685800 h 1589315"/>
                <a:gd name="connsiteX118" fmla="*/ 4691743 w 5119345"/>
                <a:gd name="connsiteY118" fmla="*/ 707572 h 1589315"/>
                <a:gd name="connsiteX119" fmla="*/ 4757057 w 5119345"/>
                <a:gd name="connsiteY119" fmla="*/ 653143 h 1589315"/>
                <a:gd name="connsiteX120" fmla="*/ 4822371 w 5119345"/>
                <a:gd name="connsiteY120" fmla="*/ 566058 h 1589315"/>
                <a:gd name="connsiteX121" fmla="*/ 4844143 w 5119345"/>
                <a:gd name="connsiteY121" fmla="*/ 533400 h 1589315"/>
                <a:gd name="connsiteX122" fmla="*/ 4909457 w 5119345"/>
                <a:gd name="connsiteY122" fmla="*/ 478972 h 1589315"/>
                <a:gd name="connsiteX123" fmla="*/ 5061857 w 5119345"/>
                <a:gd name="connsiteY123" fmla="*/ 489858 h 1589315"/>
                <a:gd name="connsiteX124" fmla="*/ 5116285 w 5119345"/>
                <a:gd name="connsiteY124" fmla="*/ 533400 h 1589315"/>
                <a:gd name="connsiteX125" fmla="*/ 5116285 w 5119345"/>
                <a:gd name="connsiteY125" fmla="*/ 511629 h 158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5119345" h="1589315">
                  <a:moveTo>
                    <a:pt x="0" y="772886"/>
                  </a:moveTo>
                  <a:cubicBezTo>
                    <a:pt x="101600" y="711200"/>
                    <a:pt x="206394" y="654491"/>
                    <a:pt x="304800" y="587829"/>
                  </a:cubicBezTo>
                  <a:cubicBezTo>
                    <a:pt x="349700" y="557413"/>
                    <a:pt x="342475" y="500758"/>
                    <a:pt x="359228" y="457200"/>
                  </a:cubicBezTo>
                  <a:cubicBezTo>
                    <a:pt x="366823" y="437452"/>
                    <a:pt x="381610" y="421267"/>
                    <a:pt x="391885" y="402772"/>
                  </a:cubicBezTo>
                  <a:cubicBezTo>
                    <a:pt x="412200" y="366205"/>
                    <a:pt x="410547" y="357673"/>
                    <a:pt x="435428" y="326572"/>
                  </a:cubicBezTo>
                  <a:cubicBezTo>
                    <a:pt x="441839" y="318558"/>
                    <a:pt x="450789" y="312814"/>
                    <a:pt x="457200" y="304800"/>
                  </a:cubicBezTo>
                  <a:cubicBezTo>
                    <a:pt x="465373" y="294584"/>
                    <a:pt x="470798" y="282359"/>
                    <a:pt x="478971" y="272143"/>
                  </a:cubicBezTo>
                  <a:cubicBezTo>
                    <a:pt x="485382" y="264129"/>
                    <a:pt x="494585" y="258583"/>
                    <a:pt x="500743" y="250372"/>
                  </a:cubicBezTo>
                  <a:cubicBezTo>
                    <a:pt x="516442" y="229439"/>
                    <a:pt x="525783" y="203560"/>
                    <a:pt x="544285" y="185058"/>
                  </a:cubicBezTo>
                  <a:cubicBezTo>
                    <a:pt x="551542" y="177801"/>
                    <a:pt x="559646" y="171300"/>
                    <a:pt x="566057" y="163286"/>
                  </a:cubicBezTo>
                  <a:cubicBezTo>
                    <a:pt x="574230" y="153070"/>
                    <a:pt x="576734" y="137563"/>
                    <a:pt x="587828" y="130629"/>
                  </a:cubicBezTo>
                  <a:cubicBezTo>
                    <a:pt x="607289" y="118466"/>
                    <a:pt x="653143" y="108858"/>
                    <a:pt x="653143" y="108858"/>
                  </a:cubicBezTo>
                  <a:cubicBezTo>
                    <a:pt x="689429" y="112486"/>
                    <a:pt x="727405" y="108211"/>
                    <a:pt x="762000" y="119743"/>
                  </a:cubicBezTo>
                  <a:cubicBezTo>
                    <a:pt x="774412" y="123880"/>
                    <a:pt x="775156" y="142554"/>
                    <a:pt x="783771" y="152400"/>
                  </a:cubicBezTo>
                  <a:cubicBezTo>
                    <a:pt x="872922" y="254288"/>
                    <a:pt x="810980" y="165998"/>
                    <a:pt x="859971" y="239486"/>
                  </a:cubicBezTo>
                  <a:cubicBezTo>
                    <a:pt x="960484" y="172478"/>
                    <a:pt x="836844" y="257988"/>
                    <a:pt x="914400" y="195943"/>
                  </a:cubicBezTo>
                  <a:cubicBezTo>
                    <a:pt x="924616" y="187770"/>
                    <a:pt x="936171" y="181429"/>
                    <a:pt x="947057" y="174172"/>
                  </a:cubicBezTo>
                  <a:cubicBezTo>
                    <a:pt x="968828" y="177801"/>
                    <a:pt x="992202" y="176094"/>
                    <a:pt x="1012371" y="185058"/>
                  </a:cubicBezTo>
                  <a:cubicBezTo>
                    <a:pt x="1026439" y="191310"/>
                    <a:pt x="1036080" y="205188"/>
                    <a:pt x="1045028" y="217715"/>
                  </a:cubicBezTo>
                  <a:cubicBezTo>
                    <a:pt x="1054460" y="230920"/>
                    <a:pt x="1060209" y="246429"/>
                    <a:pt x="1066800" y="261258"/>
                  </a:cubicBezTo>
                  <a:cubicBezTo>
                    <a:pt x="1082684" y="296997"/>
                    <a:pt x="1089726" y="326242"/>
                    <a:pt x="1110343" y="359229"/>
                  </a:cubicBezTo>
                  <a:cubicBezTo>
                    <a:pt x="1138750" y="404681"/>
                    <a:pt x="1168733" y="428505"/>
                    <a:pt x="1208314" y="468086"/>
                  </a:cubicBezTo>
                  <a:cubicBezTo>
                    <a:pt x="1215571" y="475343"/>
                    <a:pt x="1221545" y="484165"/>
                    <a:pt x="1230085" y="489858"/>
                  </a:cubicBezTo>
                  <a:cubicBezTo>
                    <a:pt x="1240971" y="497115"/>
                    <a:pt x="1252964" y="502937"/>
                    <a:pt x="1262743" y="511629"/>
                  </a:cubicBezTo>
                  <a:cubicBezTo>
                    <a:pt x="1262797" y="511677"/>
                    <a:pt x="1330459" y="579346"/>
                    <a:pt x="1349828" y="598715"/>
                  </a:cubicBezTo>
                  <a:lnTo>
                    <a:pt x="1371600" y="620486"/>
                  </a:lnTo>
                  <a:cubicBezTo>
                    <a:pt x="1378857" y="627743"/>
                    <a:pt x="1384831" y="636565"/>
                    <a:pt x="1393371" y="642258"/>
                  </a:cubicBezTo>
                  <a:cubicBezTo>
                    <a:pt x="1404257" y="649515"/>
                    <a:pt x="1415812" y="655856"/>
                    <a:pt x="1426028" y="664029"/>
                  </a:cubicBezTo>
                  <a:cubicBezTo>
                    <a:pt x="1468722" y="698183"/>
                    <a:pt x="1423744" y="677781"/>
                    <a:pt x="1480457" y="696686"/>
                  </a:cubicBezTo>
                  <a:cubicBezTo>
                    <a:pt x="1487714" y="685800"/>
                    <a:pt x="1497634" y="676279"/>
                    <a:pt x="1502228" y="664029"/>
                  </a:cubicBezTo>
                  <a:cubicBezTo>
                    <a:pt x="1508725" y="646705"/>
                    <a:pt x="1509100" y="627662"/>
                    <a:pt x="1513114" y="609600"/>
                  </a:cubicBezTo>
                  <a:cubicBezTo>
                    <a:pt x="1516360" y="594996"/>
                    <a:pt x="1519890" y="580443"/>
                    <a:pt x="1524000" y="566058"/>
                  </a:cubicBezTo>
                  <a:cubicBezTo>
                    <a:pt x="1534680" y="528677"/>
                    <a:pt x="1537299" y="528572"/>
                    <a:pt x="1556657" y="489858"/>
                  </a:cubicBezTo>
                  <a:cubicBezTo>
                    <a:pt x="1560286" y="475344"/>
                    <a:pt x="1561650" y="460066"/>
                    <a:pt x="1567543" y="446315"/>
                  </a:cubicBezTo>
                  <a:cubicBezTo>
                    <a:pt x="1572697" y="434290"/>
                    <a:pt x="1585555" y="426189"/>
                    <a:pt x="1589314" y="413658"/>
                  </a:cubicBezTo>
                  <a:cubicBezTo>
                    <a:pt x="1596687" y="389082"/>
                    <a:pt x="1595168" y="362618"/>
                    <a:pt x="1600200" y="337458"/>
                  </a:cubicBezTo>
                  <a:cubicBezTo>
                    <a:pt x="1602450" y="326206"/>
                    <a:pt x="1607933" y="315833"/>
                    <a:pt x="1611085" y="304800"/>
                  </a:cubicBezTo>
                  <a:cubicBezTo>
                    <a:pt x="1615735" y="288525"/>
                    <a:pt x="1624158" y="245999"/>
                    <a:pt x="1632857" y="228600"/>
                  </a:cubicBezTo>
                  <a:cubicBezTo>
                    <a:pt x="1638708" y="216898"/>
                    <a:pt x="1646455" y="206159"/>
                    <a:pt x="1654628" y="195943"/>
                  </a:cubicBezTo>
                  <a:cubicBezTo>
                    <a:pt x="1661039" y="187929"/>
                    <a:pt x="1667599" y="179452"/>
                    <a:pt x="1676400" y="174172"/>
                  </a:cubicBezTo>
                  <a:cubicBezTo>
                    <a:pt x="1686239" y="168268"/>
                    <a:pt x="1698171" y="166915"/>
                    <a:pt x="1709057" y="163286"/>
                  </a:cubicBezTo>
                  <a:cubicBezTo>
                    <a:pt x="1719943" y="166915"/>
                    <a:pt x="1732167" y="167807"/>
                    <a:pt x="1741714" y="174172"/>
                  </a:cubicBezTo>
                  <a:cubicBezTo>
                    <a:pt x="1774958" y="196335"/>
                    <a:pt x="1773195" y="210801"/>
                    <a:pt x="1796143" y="239486"/>
                  </a:cubicBezTo>
                  <a:cubicBezTo>
                    <a:pt x="1802554" y="247500"/>
                    <a:pt x="1812221" y="252718"/>
                    <a:pt x="1817914" y="261258"/>
                  </a:cubicBezTo>
                  <a:cubicBezTo>
                    <a:pt x="1826915" y="274760"/>
                    <a:pt x="1828211" y="293326"/>
                    <a:pt x="1839685" y="304800"/>
                  </a:cubicBezTo>
                  <a:cubicBezTo>
                    <a:pt x="1851160" y="316275"/>
                    <a:pt x="1870023" y="317140"/>
                    <a:pt x="1883228" y="326572"/>
                  </a:cubicBezTo>
                  <a:cubicBezTo>
                    <a:pt x="1895755" y="335520"/>
                    <a:pt x="1902428" y="351753"/>
                    <a:pt x="1915885" y="359229"/>
                  </a:cubicBezTo>
                  <a:cubicBezTo>
                    <a:pt x="1935946" y="370374"/>
                    <a:pt x="1981200" y="381000"/>
                    <a:pt x="1981200" y="381000"/>
                  </a:cubicBezTo>
                  <a:cubicBezTo>
                    <a:pt x="1988457" y="388257"/>
                    <a:pt x="1993791" y="398182"/>
                    <a:pt x="2002971" y="402772"/>
                  </a:cubicBezTo>
                  <a:cubicBezTo>
                    <a:pt x="2023497" y="413035"/>
                    <a:pt x="2068285" y="424543"/>
                    <a:pt x="2068285" y="424543"/>
                  </a:cubicBezTo>
                  <a:cubicBezTo>
                    <a:pt x="2104051" y="400700"/>
                    <a:pt x="2148518" y="369107"/>
                    <a:pt x="2188028" y="359229"/>
                  </a:cubicBezTo>
                  <a:cubicBezTo>
                    <a:pt x="2242703" y="345560"/>
                    <a:pt x="2217378" y="353074"/>
                    <a:pt x="2264228" y="337458"/>
                  </a:cubicBezTo>
                  <a:cubicBezTo>
                    <a:pt x="2304002" y="397117"/>
                    <a:pt x="2280151" y="358417"/>
                    <a:pt x="2329543" y="457200"/>
                  </a:cubicBezTo>
                  <a:cubicBezTo>
                    <a:pt x="2341262" y="480637"/>
                    <a:pt x="2355134" y="512885"/>
                    <a:pt x="2373085" y="533400"/>
                  </a:cubicBezTo>
                  <a:cubicBezTo>
                    <a:pt x="2406191" y="571236"/>
                    <a:pt x="2428871" y="579658"/>
                    <a:pt x="2449285" y="620486"/>
                  </a:cubicBezTo>
                  <a:cubicBezTo>
                    <a:pt x="2454417" y="630749"/>
                    <a:pt x="2454267" y="643304"/>
                    <a:pt x="2460171" y="653143"/>
                  </a:cubicBezTo>
                  <a:cubicBezTo>
                    <a:pt x="2465452" y="661944"/>
                    <a:pt x="2475785" y="666704"/>
                    <a:pt x="2481943" y="674915"/>
                  </a:cubicBezTo>
                  <a:cubicBezTo>
                    <a:pt x="2497642" y="695848"/>
                    <a:pt x="2515767" y="715935"/>
                    <a:pt x="2525485" y="740229"/>
                  </a:cubicBezTo>
                  <a:cubicBezTo>
                    <a:pt x="2542739" y="783364"/>
                    <a:pt x="2550603" y="811401"/>
                    <a:pt x="2579914" y="849086"/>
                  </a:cubicBezTo>
                  <a:cubicBezTo>
                    <a:pt x="2606222" y="882910"/>
                    <a:pt x="2633609" y="900243"/>
                    <a:pt x="2667000" y="925286"/>
                  </a:cubicBezTo>
                  <a:cubicBezTo>
                    <a:pt x="2674257" y="936172"/>
                    <a:pt x="2676079" y="954770"/>
                    <a:pt x="2688771" y="957943"/>
                  </a:cubicBezTo>
                  <a:cubicBezTo>
                    <a:pt x="2706802" y="962451"/>
                    <a:pt x="2720552" y="907457"/>
                    <a:pt x="2721428" y="903515"/>
                  </a:cubicBezTo>
                  <a:cubicBezTo>
                    <a:pt x="2723404" y="894623"/>
                    <a:pt x="2730947" y="823923"/>
                    <a:pt x="2743200" y="805543"/>
                  </a:cubicBezTo>
                  <a:cubicBezTo>
                    <a:pt x="2751739" y="792734"/>
                    <a:pt x="2764971" y="783772"/>
                    <a:pt x="2775857" y="772886"/>
                  </a:cubicBezTo>
                  <a:cubicBezTo>
                    <a:pt x="2786743" y="780143"/>
                    <a:pt x="2800138" y="784607"/>
                    <a:pt x="2808514" y="794658"/>
                  </a:cubicBezTo>
                  <a:cubicBezTo>
                    <a:pt x="2850235" y="844723"/>
                    <a:pt x="2811454" y="842610"/>
                    <a:pt x="2852057" y="903515"/>
                  </a:cubicBezTo>
                  <a:lnTo>
                    <a:pt x="2873828" y="936172"/>
                  </a:lnTo>
                  <a:lnTo>
                    <a:pt x="2906485" y="1066800"/>
                  </a:lnTo>
                  <a:cubicBezTo>
                    <a:pt x="2911104" y="1085277"/>
                    <a:pt x="2919581" y="1123912"/>
                    <a:pt x="2928257" y="1143000"/>
                  </a:cubicBezTo>
                  <a:cubicBezTo>
                    <a:pt x="2941687" y="1172546"/>
                    <a:pt x="2961537" y="1199296"/>
                    <a:pt x="2971800" y="1230086"/>
                  </a:cubicBezTo>
                  <a:cubicBezTo>
                    <a:pt x="2985930" y="1272480"/>
                    <a:pt x="2974571" y="1254629"/>
                    <a:pt x="3004457" y="1284515"/>
                  </a:cubicBezTo>
                  <a:cubicBezTo>
                    <a:pt x="3011714" y="1302658"/>
                    <a:pt x="3016533" y="1321977"/>
                    <a:pt x="3026228" y="1338943"/>
                  </a:cubicBezTo>
                  <a:cubicBezTo>
                    <a:pt x="3031320" y="1347854"/>
                    <a:pt x="3041842" y="1352504"/>
                    <a:pt x="3048000" y="1360715"/>
                  </a:cubicBezTo>
                  <a:cubicBezTo>
                    <a:pt x="3070153" y="1390252"/>
                    <a:pt x="3097653" y="1440370"/>
                    <a:pt x="3124200" y="1469572"/>
                  </a:cubicBezTo>
                  <a:cubicBezTo>
                    <a:pt x="3148363" y="1496151"/>
                    <a:pt x="3175000" y="1520372"/>
                    <a:pt x="3200400" y="1545772"/>
                  </a:cubicBezTo>
                  <a:cubicBezTo>
                    <a:pt x="3243636" y="1589008"/>
                    <a:pt x="3218122" y="1574695"/>
                    <a:pt x="3276600" y="1589315"/>
                  </a:cubicBezTo>
                  <a:cubicBezTo>
                    <a:pt x="3291114" y="1578429"/>
                    <a:pt x="3306205" y="1568273"/>
                    <a:pt x="3320143" y="1556658"/>
                  </a:cubicBezTo>
                  <a:cubicBezTo>
                    <a:pt x="3328027" y="1550088"/>
                    <a:pt x="3333704" y="1541044"/>
                    <a:pt x="3341914" y="1534886"/>
                  </a:cubicBezTo>
                  <a:cubicBezTo>
                    <a:pt x="3440394" y="1461025"/>
                    <a:pt x="3379066" y="1519504"/>
                    <a:pt x="3429000" y="1469572"/>
                  </a:cubicBezTo>
                  <a:cubicBezTo>
                    <a:pt x="3432628" y="1458686"/>
                    <a:pt x="3433982" y="1446754"/>
                    <a:pt x="3439885" y="1436915"/>
                  </a:cubicBezTo>
                  <a:cubicBezTo>
                    <a:pt x="3484715" y="1362197"/>
                    <a:pt x="3441703" y="1475002"/>
                    <a:pt x="3472543" y="1382486"/>
                  </a:cubicBezTo>
                  <a:cubicBezTo>
                    <a:pt x="3476171" y="1338943"/>
                    <a:pt x="3476245" y="1294957"/>
                    <a:pt x="3483428" y="1251858"/>
                  </a:cubicBezTo>
                  <a:cubicBezTo>
                    <a:pt x="3487201" y="1229221"/>
                    <a:pt x="3497943" y="1208315"/>
                    <a:pt x="3505200" y="1186543"/>
                  </a:cubicBezTo>
                  <a:lnTo>
                    <a:pt x="3516085" y="1153886"/>
                  </a:lnTo>
                  <a:cubicBezTo>
                    <a:pt x="3542193" y="1075561"/>
                    <a:pt x="3510510" y="1173400"/>
                    <a:pt x="3537857" y="1077686"/>
                  </a:cubicBezTo>
                  <a:cubicBezTo>
                    <a:pt x="3546388" y="1047827"/>
                    <a:pt x="3559015" y="1019349"/>
                    <a:pt x="3570514" y="990600"/>
                  </a:cubicBezTo>
                  <a:cubicBezTo>
                    <a:pt x="3571830" y="982703"/>
                    <a:pt x="3580376" y="910492"/>
                    <a:pt x="3592285" y="892629"/>
                  </a:cubicBezTo>
                  <a:cubicBezTo>
                    <a:pt x="3600825" y="879820"/>
                    <a:pt x="3613254" y="869991"/>
                    <a:pt x="3624943" y="859972"/>
                  </a:cubicBezTo>
                  <a:cubicBezTo>
                    <a:pt x="3638718" y="848165"/>
                    <a:pt x="3652258" y="835429"/>
                    <a:pt x="3668485" y="827315"/>
                  </a:cubicBezTo>
                  <a:cubicBezTo>
                    <a:pt x="3689012" y="817052"/>
                    <a:pt x="3733800" y="805543"/>
                    <a:pt x="3733800" y="805543"/>
                  </a:cubicBezTo>
                  <a:cubicBezTo>
                    <a:pt x="3744686" y="809172"/>
                    <a:pt x="3756618" y="822333"/>
                    <a:pt x="3766457" y="816429"/>
                  </a:cubicBezTo>
                  <a:cubicBezTo>
                    <a:pt x="3792429" y="800845"/>
                    <a:pt x="3797432" y="708457"/>
                    <a:pt x="3799114" y="696686"/>
                  </a:cubicBezTo>
                  <a:cubicBezTo>
                    <a:pt x="3802743" y="638629"/>
                    <a:pt x="3804961" y="580467"/>
                    <a:pt x="3810000" y="522515"/>
                  </a:cubicBezTo>
                  <a:cubicBezTo>
                    <a:pt x="3816650" y="446037"/>
                    <a:pt x="3819462" y="450584"/>
                    <a:pt x="3842657" y="381000"/>
                  </a:cubicBezTo>
                  <a:cubicBezTo>
                    <a:pt x="3846286" y="370114"/>
                    <a:pt x="3847178" y="357890"/>
                    <a:pt x="3853543" y="348343"/>
                  </a:cubicBezTo>
                  <a:cubicBezTo>
                    <a:pt x="3860800" y="337457"/>
                    <a:pt x="3870001" y="327641"/>
                    <a:pt x="3875314" y="315686"/>
                  </a:cubicBezTo>
                  <a:cubicBezTo>
                    <a:pt x="3884634" y="294715"/>
                    <a:pt x="3889828" y="272143"/>
                    <a:pt x="3897085" y="250372"/>
                  </a:cubicBezTo>
                  <a:lnTo>
                    <a:pt x="3918857" y="185058"/>
                  </a:lnTo>
                  <a:cubicBezTo>
                    <a:pt x="3930119" y="151273"/>
                    <a:pt x="3931336" y="142488"/>
                    <a:pt x="3951514" y="108858"/>
                  </a:cubicBezTo>
                  <a:cubicBezTo>
                    <a:pt x="3981803" y="58376"/>
                    <a:pt x="3990292" y="38491"/>
                    <a:pt x="4038600" y="10886"/>
                  </a:cubicBezTo>
                  <a:cubicBezTo>
                    <a:pt x="4048563" y="5193"/>
                    <a:pt x="4060371" y="3629"/>
                    <a:pt x="4071257" y="0"/>
                  </a:cubicBezTo>
                  <a:cubicBezTo>
                    <a:pt x="4186179" y="57462"/>
                    <a:pt x="4028596" y="-35106"/>
                    <a:pt x="4136571" y="108858"/>
                  </a:cubicBezTo>
                  <a:cubicBezTo>
                    <a:pt x="4147457" y="123372"/>
                    <a:pt x="4159164" y="137304"/>
                    <a:pt x="4169228" y="152400"/>
                  </a:cubicBezTo>
                  <a:cubicBezTo>
                    <a:pt x="4180964" y="170005"/>
                    <a:pt x="4189587" y="189612"/>
                    <a:pt x="4201885" y="206829"/>
                  </a:cubicBezTo>
                  <a:cubicBezTo>
                    <a:pt x="4207850" y="215180"/>
                    <a:pt x="4217087" y="220716"/>
                    <a:pt x="4223657" y="228600"/>
                  </a:cubicBezTo>
                  <a:cubicBezTo>
                    <a:pt x="4235272" y="242538"/>
                    <a:pt x="4245769" y="257379"/>
                    <a:pt x="4256314" y="272143"/>
                  </a:cubicBezTo>
                  <a:cubicBezTo>
                    <a:pt x="4290644" y="320206"/>
                    <a:pt x="4263447" y="290162"/>
                    <a:pt x="4299857" y="326572"/>
                  </a:cubicBezTo>
                  <a:cubicBezTo>
                    <a:pt x="4310743" y="315686"/>
                    <a:pt x="4322659" y="305742"/>
                    <a:pt x="4332514" y="293915"/>
                  </a:cubicBezTo>
                  <a:cubicBezTo>
                    <a:pt x="4340889" y="283864"/>
                    <a:pt x="4344439" y="269873"/>
                    <a:pt x="4354285" y="261258"/>
                  </a:cubicBezTo>
                  <a:cubicBezTo>
                    <a:pt x="4373977" y="244027"/>
                    <a:pt x="4419600" y="217715"/>
                    <a:pt x="4419600" y="217715"/>
                  </a:cubicBezTo>
                  <a:cubicBezTo>
                    <a:pt x="4441371" y="221343"/>
                    <a:pt x="4464248" y="220850"/>
                    <a:pt x="4484914" y="228600"/>
                  </a:cubicBezTo>
                  <a:cubicBezTo>
                    <a:pt x="4508486" y="237439"/>
                    <a:pt x="4510497" y="264166"/>
                    <a:pt x="4517571" y="283029"/>
                  </a:cubicBezTo>
                  <a:cubicBezTo>
                    <a:pt x="4524432" y="301325"/>
                    <a:pt x="4532086" y="319315"/>
                    <a:pt x="4539343" y="337458"/>
                  </a:cubicBezTo>
                  <a:cubicBezTo>
                    <a:pt x="4542971" y="359229"/>
                    <a:pt x="4545440" y="381226"/>
                    <a:pt x="4550228" y="402772"/>
                  </a:cubicBezTo>
                  <a:cubicBezTo>
                    <a:pt x="4552717" y="413973"/>
                    <a:pt x="4558331" y="424297"/>
                    <a:pt x="4561114" y="435429"/>
                  </a:cubicBezTo>
                  <a:cubicBezTo>
                    <a:pt x="4569552" y="469179"/>
                    <a:pt x="4569063" y="492107"/>
                    <a:pt x="4582885" y="522515"/>
                  </a:cubicBezTo>
                  <a:cubicBezTo>
                    <a:pt x="4596315" y="552061"/>
                    <a:pt x="4611914" y="580572"/>
                    <a:pt x="4626428" y="609600"/>
                  </a:cubicBezTo>
                  <a:cubicBezTo>
                    <a:pt x="4641326" y="639395"/>
                    <a:pt x="4649458" y="660158"/>
                    <a:pt x="4669971" y="685800"/>
                  </a:cubicBezTo>
                  <a:cubicBezTo>
                    <a:pt x="4676382" y="693814"/>
                    <a:pt x="4684486" y="700315"/>
                    <a:pt x="4691743" y="707572"/>
                  </a:cubicBezTo>
                  <a:cubicBezTo>
                    <a:pt x="4722962" y="686758"/>
                    <a:pt x="4731913" y="683875"/>
                    <a:pt x="4757057" y="653143"/>
                  </a:cubicBezTo>
                  <a:cubicBezTo>
                    <a:pt x="4780034" y="625060"/>
                    <a:pt x="4802243" y="596249"/>
                    <a:pt x="4822371" y="566058"/>
                  </a:cubicBezTo>
                  <a:cubicBezTo>
                    <a:pt x="4829628" y="555172"/>
                    <a:pt x="4835767" y="543451"/>
                    <a:pt x="4844143" y="533400"/>
                  </a:cubicBezTo>
                  <a:cubicBezTo>
                    <a:pt x="4870336" y="501969"/>
                    <a:pt x="4877346" y="500379"/>
                    <a:pt x="4909457" y="478972"/>
                  </a:cubicBezTo>
                  <a:cubicBezTo>
                    <a:pt x="4960257" y="482601"/>
                    <a:pt x="5012448" y="477506"/>
                    <a:pt x="5061857" y="489858"/>
                  </a:cubicBezTo>
                  <a:cubicBezTo>
                    <a:pt x="5091559" y="497283"/>
                    <a:pt x="5069843" y="548881"/>
                    <a:pt x="5116285" y="533400"/>
                  </a:cubicBezTo>
                  <a:cubicBezTo>
                    <a:pt x="5123170" y="531105"/>
                    <a:pt x="5116285" y="518886"/>
                    <a:pt x="5116285" y="511629"/>
                  </a:cubicBezTo>
                </a:path>
              </a:pathLst>
            </a:custGeom>
            <a:noFill/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502591" y="3427056"/>
              <a:ext cx="1011557" cy="418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time </a:t>
              </a:r>
              <a:r>
                <a:rPr lang="en-US" sz="1600" dirty="0">
                  <a:latin typeface="Myriad Pro" panose="020B0503030403020204" pitchFamily="34" charset="0"/>
                  <a:sym typeface="Wingdings" panose="05000000000000000000" pitchFamily="2" charset="2"/>
                </a:rPr>
                <a:t></a:t>
              </a:r>
              <a:endParaRPr lang="en-US" sz="1600" dirty="0">
                <a:latin typeface="Myriad Pro" panose="020B0503030403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22910" y="1622365"/>
              <a:ext cx="2482319" cy="418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  <a:latin typeface="Myriad Pro" panose="020B0503030403020204" pitchFamily="34" charset="0"/>
                </a:rPr>
                <a:t>Latent variable </a:t>
              </a:r>
              <a:r>
                <a:rPr lang="en-US" sz="1600" b="1" dirty="0">
                  <a:solidFill>
                    <a:srgbClr val="00B0F0"/>
                  </a:solidFill>
                  <a:latin typeface="Myriad Pro" panose="020B0503030403020204" pitchFamily="34" charset="0"/>
                </a:rPr>
                <a:t>(z)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7401755" y="1622365"/>
              <a:ext cx="4604658" cy="2377776"/>
              <a:chOff x="6509657" y="1622365"/>
              <a:chExt cx="4604658" cy="2377776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6509657" y="2329544"/>
                <a:ext cx="4604658" cy="729343"/>
                <a:chOff x="5889171" y="3113314"/>
                <a:chExt cx="4604658" cy="729343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889171" y="3842657"/>
                  <a:ext cx="4604658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6477000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6792686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6879771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8338457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V="1">
                  <a:off x="8501743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9361714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V="1">
                  <a:off x="9916885" y="3113314"/>
                  <a:ext cx="0" cy="72934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/>
              <p:cNvSpPr txBox="1"/>
              <p:nvPr/>
            </p:nvSpPr>
            <p:spPr>
              <a:xfrm>
                <a:off x="8532383" y="3581402"/>
                <a:ext cx="1011557" cy="418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time </a:t>
                </a:r>
                <a:r>
                  <a:rPr lang="en-US" sz="1600" dirty="0">
                    <a:latin typeface="Myriad Pro" panose="020B0503030403020204" pitchFamily="34" charset="0"/>
                    <a:sym typeface="Wingdings" panose="05000000000000000000" pitchFamily="2" charset="2"/>
                  </a:rPr>
                  <a:t></a:t>
                </a:r>
                <a:endParaRPr lang="en-US" sz="1600" dirty="0">
                  <a:latin typeface="Myriad Pro" panose="020B0503030403020204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905743" y="1622365"/>
                <a:ext cx="2333413" cy="418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Recorded spikes </a:t>
                </a:r>
                <a:r>
                  <a:rPr lang="en-US" sz="1600" b="1" dirty="0">
                    <a:latin typeface="Myriad Pro" panose="020B0503030403020204" pitchFamily="34" charset="0"/>
                  </a:rPr>
                  <a:t>(</a:t>
                </a:r>
                <a:r>
                  <a:rPr lang="en-US" sz="1600" b="1" dirty="0" err="1">
                    <a:latin typeface="Myriad Pro" panose="020B0503030403020204" pitchFamily="34" charset="0"/>
                  </a:rPr>
                  <a:t>y</a:t>
                </a:r>
                <a:r>
                  <a:rPr lang="en-US" sz="1600" b="1" baseline="-25000" dirty="0" err="1">
                    <a:latin typeface="Myriad Pro" panose="020B0503030403020204" pitchFamily="34" charset="0"/>
                  </a:rPr>
                  <a:t>i</a:t>
                </a:r>
                <a:r>
                  <a:rPr lang="en-US" sz="1600" b="1" dirty="0">
                    <a:latin typeface="Myriad Pro" panose="020B0503030403020204" pitchFamily="34" charset="0"/>
                  </a:rPr>
                  <a:t>)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4361007" y="2732049"/>
              <a:ext cx="2399502" cy="1255713"/>
              <a:chOff x="4361007" y="2732049"/>
              <a:chExt cx="2399502" cy="1255713"/>
            </a:xfrm>
          </p:grpSpPr>
          <p:sp>
            <p:nvSpPr>
              <p:cNvPr id="73" name="Right Arrow 72"/>
              <p:cNvSpPr/>
              <p:nvPr/>
            </p:nvSpPr>
            <p:spPr>
              <a:xfrm>
                <a:off x="5018314" y="2732049"/>
                <a:ext cx="1197429" cy="32683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yriad Pro" panose="020B0503030403020204" pitchFamily="34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361007" y="3112217"/>
                <a:ext cx="2399502" cy="875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Encoding model</a:t>
                </a:r>
              </a:p>
              <a:p>
                <a:pPr algn="ctr"/>
                <a:r>
                  <a:rPr lang="en-US" sz="2000" b="1" dirty="0">
                    <a:latin typeface="Myriad Pro" panose="020B0503030403020204" pitchFamily="34" charset="0"/>
                  </a:rPr>
                  <a:t>P ( y | </a:t>
                </a:r>
                <a:r>
                  <a:rPr lang="en-US" sz="2000" b="1" dirty="0">
                    <a:solidFill>
                      <a:srgbClr val="00B0F0"/>
                    </a:solidFill>
                    <a:latin typeface="Myriad Pro" panose="020B0503030403020204" pitchFamily="34" charset="0"/>
                  </a:rPr>
                  <a:t>z</a:t>
                </a:r>
                <a:r>
                  <a:rPr lang="en-US" sz="2000" b="1" dirty="0">
                    <a:latin typeface="Myriad Pro" panose="020B0503030403020204" pitchFamily="34" charset="0"/>
                  </a:rPr>
                  <a:t> )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3468128" y="2162259"/>
            <a:ext cx="1647240" cy="979171"/>
            <a:chOff x="3468128" y="2162259"/>
            <a:chExt cx="1647240" cy="979171"/>
          </a:xfrm>
        </p:grpSpPr>
        <p:sp>
          <p:nvSpPr>
            <p:cNvPr id="41" name="TextBox 40"/>
            <p:cNvSpPr txBox="1"/>
            <p:nvPr/>
          </p:nvSpPr>
          <p:spPr>
            <a:xfrm>
              <a:off x="3838416" y="2218100"/>
              <a:ext cx="12769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model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parameters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(unknown)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3914615" y="2162259"/>
              <a:ext cx="152245" cy="1788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3468128" y="2162259"/>
              <a:ext cx="522534" cy="2563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430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211437"/>
            <a:ext cx="112699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Expectation Maximization algorithm converges to a local solution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9275" y="1515928"/>
            <a:ext cx="165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Myriad Pro" panose="020B0503030403020204" pitchFamily="34" charset="0"/>
              </a:rPr>
              <a:t>Predicted spike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Myriad Pro" panose="020B0503030403020204" pitchFamily="34" charset="0"/>
              </a:rPr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211975" y="2619872"/>
                <a:ext cx="12147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975" y="2619872"/>
                <a:ext cx="121475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734468" y="2551882"/>
            <a:ext cx="118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B0F0"/>
                </a:solidFill>
                <a:latin typeface="Myriad Pro" panose="020B0503030403020204" pitchFamily="34" charset="0"/>
              </a:rPr>
              <a:t>Latent</a:t>
            </a:r>
          </a:p>
          <a:p>
            <a:pPr algn="r"/>
            <a:r>
              <a:rPr lang="en-US" dirty="0">
                <a:solidFill>
                  <a:srgbClr val="00B0F0"/>
                </a:solidFill>
                <a:latin typeface="Myriad Pro" panose="020B0503030403020204" pitchFamily="34" charset="0"/>
              </a:rPr>
              <a:t>Variable(s)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257163" y="1756435"/>
                <a:ext cx="21080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163" y="1756435"/>
                <a:ext cx="2108013" cy="461665"/>
              </a:xfrm>
              <a:prstGeom prst="rect">
                <a:avLst/>
              </a:prstGeom>
              <a:blipFill>
                <a:blip r:embed="rId3"/>
                <a:stretch>
                  <a:fillRect r="-57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39543" y="1515928"/>
                <a:ext cx="4497064" cy="9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l-G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l-G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3" y="1515928"/>
                <a:ext cx="4497064" cy="919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78" idx="3"/>
          </p:cNvCxnSpPr>
          <p:nvPr/>
        </p:nvCxnSpPr>
        <p:spPr>
          <a:xfrm>
            <a:off x="4365176" y="1987268"/>
            <a:ext cx="16785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536372" y="845189"/>
            <a:ext cx="1743389" cy="1052266"/>
            <a:chOff x="2536372" y="986703"/>
            <a:chExt cx="1743389" cy="1052266"/>
          </a:xfrm>
        </p:grpSpPr>
        <p:sp>
          <p:nvSpPr>
            <p:cNvPr id="4" name="TextBox 3"/>
            <p:cNvSpPr txBox="1"/>
            <p:nvPr/>
          </p:nvSpPr>
          <p:spPr>
            <a:xfrm>
              <a:off x="2656496" y="986703"/>
              <a:ext cx="1623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spikes (known)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536372" y="1356035"/>
              <a:ext cx="367481" cy="6829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5882" y="3944925"/>
                <a:ext cx="779745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b="1" dirty="0">
                    <a:latin typeface="Myriad Pro" panose="020B0503030403020204" pitchFamily="34" charset="0"/>
                  </a:rPr>
                  <a:t>Initialization:</a:t>
                </a:r>
                <a:r>
                  <a:rPr lang="en-US" dirty="0">
                    <a:latin typeface="Myriad Pro" panose="020B0503030403020204" pitchFamily="34" charset="0"/>
                  </a:rPr>
                  <a:t> make a random guess for model parameters (here </a:t>
                </a:r>
                <a:r>
                  <a:rPr lang="en-US" b="1" dirty="0">
                    <a:latin typeface="Myriad Pro" panose="020B0503030403020204" pitchFamily="34" charset="0"/>
                  </a:rPr>
                  <a:t>A</a:t>
                </a:r>
                <a:r>
                  <a:rPr lang="en-US" dirty="0">
                    <a:latin typeface="Myriad Pro" panose="020B0503030403020204" pitchFamily="34" charset="0"/>
                  </a:rPr>
                  <a:t> and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Myriad Pro" panose="020B0503030403020204" pitchFamily="34" charset="0"/>
                  </a:rPr>
                  <a:t>).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b="1" dirty="0">
                    <a:latin typeface="Myriad Pro" panose="020B0503030403020204" pitchFamily="34" charset="0"/>
                  </a:rPr>
                  <a:t>Expectation step:</a:t>
                </a:r>
                <a:r>
                  <a:rPr lang="en-US" dirty="0">
                    <a:latin typeface="Myriad Pro" panose="020B0503030403020204" pitchFamily="34" charset="0"/>
                  </a:rPr>
                  <a:t> compute the expected value of Z given y, A,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Myriad Pro" panose="020B050303040302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b="1" dirty="0">
                    <a:latin typeface="Myriad Pro" panose="020B0503030403020204" pitchFamily="34" charset="0"/>
                  </a:rPr>
                  <a:t>Maximization step:</a:t>
                </a:r>
                <a:r>
                  <a:rPr lang="en-US" dirty="0">
                    <a:latin typeface="Myriad Pro" panose="020B0503030403020204" pitchFamily="34" charset="0"/>
                  </a:rPr>
                  <a:t> re-estimate </a:t>
                </a:r>
                <a:r>
                  <a:rPr lang="en-US" b="1" dirty="0">
                    <a:latin typeface="Myriad Pro" panose="020B0503030403020204" pitchFamily="34" charset="0"/>
                  </a:rPr>
                  <a:t>A</a:t>
                </a:r>
                <a:r>
                  <a:rPr lang="en-US" dirty="0">
                    <a:latin typeface="Myriad Pro" panose="020B0503030403020204" pitchFamily="34" charset="0"/>
                  </a:rPr>
                  <a:t> and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1" dirty="0">
                    <a:latin typeface="Myriad Pro" panose="020B0503030403020204" pitchFamily="34" charset="0"/>
                  </a:rPr>
                  <a:t> </a:t>
                </a:r>
                <a:r>
                  <a:rPr lang="en-US" dirty="0">
                    <a:latin typeface="Myriad Pro" panose="020B0503030403020204" pitchFamily="34" charset="0"/>
                  </a:rPr>
                  <a:t>given y and our new estimate of Z.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b="1" dirty="0">
                    <a:latin typeface="Myriad Pro" panose="020B0503030403020204" pitchFamily="34" charset="0"/>
                  </a:rPr>
                  <a:t>Iterate</a:t>
                </a:r>
                <a:r>
                  <a:rPr lang="en-US" dirty="0">
                    <a:latin typeface="Myriad Pro" panose="020B0503030403020204" pitchFamily="34" charset="0"/>
                  </a:rPr>
                  <a:t> steps 2-3 until converged.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82" y="3944925"/>
                <a:ext cx="7797456" cy="1754326"/>
              </a:xfrm>
              <a:prstGeom prst="rect">
                <a:avLst/>
              </a:prstGeom>
              <a:blipFill>
                <a:blip r:embed="rId5"/>
                <a:stretch>
                  <a:fillRect l="-704" b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468128" y="2162259"/>
            <a:ext cx="1647240" cy="979171"/>
            <a:chOff x="3468128" y="2162259"/>
            <a:chExt cx="1647240" cy="979171"/>
          </a:xfrm>
        </p:grpSpPr>
        <p:sp>
          <p:nvSpPr>
            <p:cNvPr id="45" name="TextBox 44"/>
            <p:cNvSpPr txBox="1"/>
            <p:nvPr/>
          </p:nvSpPr>
          <p:spPr>
            <a:xfrm>
              <a:off x="3838416" y="2218100"/>
              <a:ext cx="12769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model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parameters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(unknown)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 flipV="1">
              <a:off x="3914615" y="2162259"/>
              <a:ext cx="152245" cy="1788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3468128" y="2162259"/>
              <a:ext cx="522534" cy="2563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46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/>
          <p:cNvGrpSpPr/>
          <p:nvPr/>
        </p:nvGrpSpPr>
        <p:grpSpPr>
          <a:xfrm>
            <a:off x="1664336" y="1069045"/>
            <a:ext cx="1595120" cy="1365717"/>
            <a:chOff x="1918506" y="1351085"/>
            <a:chExt cx="1595120" cy="1365717"/>
          </a:xfrm>
        </p:grpSpPr>
        <p:grpSp>
          <p:nvGrpSpPr>
            <p:cNvPr id="2055" name="Group 2054"/>
            <p:cNvGrpSpPr/>
            <p:nvPr/>
          </p:nvGrpSpPr>
          <p:grpSpPr>
            <a:xfrm>
              <a:off x="1918506" y="1351085"/>
              <a:ext cx="1574800" cy="562372"/>
              <a:chOff x="1918506" y="1351085"/>
              <a:chExt cx="1574800" cy="562372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1918506" y="1574662"/>
                <a:ext cx="1574800" cy="33879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3" name="TextBox 2052"/>
              <p:cNvSpPr txBox="1"/>
              <p:nvPr/>
            </p:nvSpPr>
            <p:spPr>
              <a:xfrm>
                <a:off x="2576635" y="1351085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</a:p>
            </p:txBody>
          </p:sp>
        </p:grpSp>
        <p:grpSp>
          <p:nvGrpSpPr>
            <p:cNvPr id="2056" name="Group 2055"/>
            <p:cNvGrpSpPr/>
            <p:nvPr/>
          </p:nvGrpSpPr>
          <p:grpSpPr>
            <a:xfrm>
              <a:off x="1918506" y="2167541"/>
              <a:ext cx="1595120" cy="549261"/>
              <a:chOff x="1918506" y="2167541"/>
              <a:chExt cx="1595120" cy="549261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 flipV="1">
                <a:off x="1918506" y="2167541"/>
                <a:ext cx="1595120" cy="37830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689865" y="234747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959600" y="1286853"/>
            <a:ext cx="3576320" cy="3302000"/>
            <a:chOff x="1442720" y="873760"/>
            <a:chExt cx="3576320" cy="33020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42720" y="4175760"/>
              <a:ext cx="3576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442720" y="873760"/>
              <a:ext cx="0" cy="330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7120554" y="4899063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Firing rate of neuron 1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521270" y="2770845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Firing rate of neuron 2</a:t>
            </a:r>
          </a:p>
        </p:txBody>
      </p:sp>
      <p:sp>
        <p:nvSpPr>
          <p:cNvPr id="25" name="Oval 24"/>
          <p:cNvSpPr/>
          <p:nvPr/>
        </p:nvSpPr>
        <p:spPr>
          <a:xfrm>
            <a:off x="3210560" y="143837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Oval 29"/>
          <p:cNvSpPr/>
          <p:nvPr/>
        </p:nvSpPr>
        <p:spPr>
          <a:xfrm>
            <a:off x="1359536" y="975111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1359536" y="1970541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6959599" y="1701165"/>
            <a:ext cx="1590041" cy="28876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739896" y="1909477"/>
                <a:ext cx="1659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896" y="1909477"/>
                <a:ext cx="1659813" cy="276999"/>
              </a:xfrm>
              <a:prstGeom prst="rect">
                <a:avLst/>
              </a:prstGeom>
              <a:blipFill>
                <a:blip r:embed="rId2"/>
                <a:stretch>
                  <a:fillRect l="-3309" r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678032" y="2338468"/>
                <a:ext cx="1795748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032" y="2338468"/>
                <a:ext cx="1795748" cy="571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9" name="TextBox 2078"/>
          <p:cNvSpPr txBox="1"/>
          <p:nvPr/>
        </p:nvSpPr>
        <p:spPr>
          <a:xfrm>
            <a:off x="9805697" y="2300925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453344" y="3091823"/>
                <a:ext cx="2423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44" y="3091823"/>
                <a:ext cx="2423997" cy="369332"/>
              </a:xfrm>
              <a:prstGeom prst="rect">
                <a:avLst/>
              </a:prstGeom>
              <a:blipFill>
                <a:blip r:embed="rId4"/>
                <a:stretch>
                  <a:fillRect l="-1508" r="-75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359536" y="3549207"/>
                <a:ext cx="16920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Spike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&gt; b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536" y="3549207"/>
                <a:ext cx="1692066" cy="400110"/>
              </a:xfrm>
              <a:prstGeom prst="rect">
                <a:avLst/>
              </a:prstGeom>
              <a:blipFill>
                <a:blip r:embed="rId5"/>
                <a:stretch>
                  <a:fillRect l="-3597" t="-7576" r="-287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359536" y="3919493"/>
                <a:ext cx="3593804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536" y="3919493"/>
                <a:ext cx="3593804" cy="465064"/>
              </a:xfrm>
              <a:prstGeom prst="rect">
                <a:avLst/>
              </a:prstGeom>
              <a:blipFill>
                <a:blip r:embed="rId6"/>
                <a:stretch>
                  <a:fillRect l="-1695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6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2079" grpId="0"/>
      <p:bldP spid="79" grpId="0"/>
      <p:bldP spid="80" grpId="0"/>
      <p:bldP spid="8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211437"/>
            <a:ext cx="112699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generative modeling take on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8011" y="836022"/>
                <a:ext cx="108595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Myriad Pro" panose="020B0503030403020204" pitchFamily="34" charset="0"/>
                  </a:rPr>
                  <a:t>We observe the spiking of a population of </a:t>
                </a:r>
                <a:r>
                  <a:rPr lang="en-US" i="1" dirty="0">
                    <a:latin typeface="Myriad Pro" panose="020B0503030403020204" pitchFamily="34" charset="0"/>
                  </a:rPr>
                  <a:t>N</a:t>
                </a:r>
                <a:r>
                  <a:rPr lang="en-US" dirty="0">
                    <a:latin typeface="Myriad Pro" panose="020B0503030403020204" pitchFamily="34" charset="0"/>
                  </a:rPr>
                  <a:t> neurons,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0" dirty="0">
                    <a:latin typeface="Myriad Pro" panose="020B0503030403020204" pitchFamily="34" charset="0"/>
                  </a:rPr>
                  <a:t>.</a:t>
                </a:r>
              </a:p>
              <a:p>
                <a:endParaRPr lang="en-US" dirty="0">
                  <a:latin typeface="Myriad Pro" panose="020B0503030403020204" pitchFamily="34" charset="0"/>
                </a:endParaRPr>
              </a:p>
              <a:p>
                <a:r>
                  <a:rPr lang="en-US" dirty="0">
                    <a:latin typeface="Myriad Pro" panose="020B0503030403020204" pitchFamily="34" charset="0"/>
                  </a:rPr>
                  <a:t>A simple model might be to assume that the firing rate of each neuron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b="0" dirty="0">
                    <a:latin typeface="Myriad Pro" panose="020B0503030403020204" pitchFamily="34" charset="0"/>
                  </a:rPr>
                  <a:t> is a functi</a:t>
                </a:r>
                <a:r>
                  <a:rPr lang="en-US" dirty="0">
                    <a:latin typeface="Myriad Pro" panose="020B0503030403020204" pitchFamily="34" charset="0"/>
                  </a:rPr>
                  <a:t>on of a small number </a:t>
                </a:r>
                <a:r>
                  <a:rPr lang="en-US" i="1" dirty="0">
                    <a:latin typeface="Myriad Pro" panose="020B0503030403020204" pitchFamily="34" charset="0"/>
                  </a:rPr>
                  <a:t>D</a:t>
                </a:r>
                <a:r>
                  <a:rPr lang="en-US" dirty="0">
                    <a:latin typeface="Myriad Pro" panose="020B0503030403020204" pitchFamily="34" charset="0"/>
                  </a:rPr>
                  <a:t> (D&lt;&lt;N) of latent variables,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>
                    <a:latin typeface="Myriad Pro" panose="020B0503030403020204" pitchFamily="34" charset="0"/>
                  </a:rPr>
                  <a:t>, as follows: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11" y="836022"/>
                <a:ext cx="10859589" cy="1200329"/>
              </a:xfrm>
              <a:prstGeom prst="rect">
                <a:avLst/>
              </a:prstGeom>
              <a:blipFill>
                <a:blip r:embed="rId2"/>
                <a:stretch>
                  <a:fillRect l="-505"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465240" y="2199271"/>
            <a:ext cx="3247235" cy="938115"/>
            <a:chOff x="4465240" y="2199271"/>
            <a:chExt cx="3247235" cy="938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465240" y="2199271"/>
                  <a:ext cx="1492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40" y="2199271"/>
                  <a:ext cx="149207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41" t="-2222" r="-5306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65240" y="2570500"/>
                  <a:ext cx="3247235" cy="5668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40" y="2570500"/>
                  <a:ext cx="3247235" cy="566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18011" y="3492136"/>
            <a:ext cx="10859589" cy="971419"/>
            <a:chOff x="418011" y="3492136"/>
            <a:chExt cx="10859589" cy="971419"/>
          </a:xfrm>
        </p:grpSpPr>
        <p:sp>
          <p:nvSpPr>
            <p:cNvPr id="6" name="TextBox 5"/>
            <p:cNvSpPr txBox="1"/>
            <p:nvPr/>
          </p:nvSpPr>
          <p:spPr>
            <a:xfrm>
              <a:off x="418011" y="3492136"/>
              <a:ext cx="1085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Or, in matrix notation,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65240" y="3793555"/>
              <a:ext cx="2232919" cy="670000"/>
              <a:chOff x="4465240" y="3793555"/>
              <a:chExt cx="2232919" cy="6700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465240" y="3793555"/>
                    <a:ext cx="12872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b="1" dirty="0"/>
                      <a:t>z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240" y="3793555"/>
                    <a:ext cx="128727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849" t="-28261" r="-7547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465240" y="4186556"/>
                    <a:ext cx="22329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b="1" dirty="0"/>
                      <a:t>y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240" y="4186556"/>
                    <a:ext cx="2232919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267" t="-28889" r="-4087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Group 17"/>
          <p:cNvGrpSpPr/>
          <p:nvPr/>
        </p:nvGrpSpPr>
        <p:grpSpPr>
          <a:xfrm>
            <a:off x="5752515" y="3492136"/>
            <a:ext cx="2357343" cy="584775"/>
            <a:chOff x="5752515" y="3492136"/>
            <a:chExt cx="2357343" cy="584775"/>
          </a:xfrm>
        </p:grpSpPr>
        <p:sp>
          <p:nvSpPr>
            <p:cNvPr id="15" name="TextBox 14"/>
            <p:cNvSpPr txBox="1"/>
            <p:nvPr/>
          </p:nvSpPr>
          <p:spPr>
            <a:xfrm>
              <a:off x="6977744" y="3492136"/>
              <a:ext cx="11321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Identity matrix</a:t>
              </a:r>
            </a:p>
          </p:txBody>
        </p:sp>
        <p:cxnSp>
          <p:nvCxnSpPr>
            <p:cNvPr id="17" name="Straight Arrow Connector 16"/>
            <p:cNvCxnSpPr>
              <a:stCxn id="15" idx="1"/>
              <a:endCxn id="10" idx="3"/>
            </p:cNvCxnSpPr>
            <p:nvPr/>
          </p:nvCxnSpPr>
          <p:spPr>
            <a:xfrm flipH="1">
              <a:off x="5752515" y="3784524"/>
              <a:ext cx="1225229" cy="1475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464629" y="4463555"/>
            <a:ext cx="2820982" cy="593055"/>
            <a:chOff x="5464629" y="4463555"/>
            <a:chExt cx="2820982" cy="593055"/>
          </a:xfrm>
        </p:grpSpPr>
        <p:sp>
          <p:nvSpPr>
            <p:cNvPr id="19" name="TextBox 18"/>
            <p:cNvSpPr txBox="1"/>
            <p:nvPr/>
          </p:nvSpPr>
          <p:spPr>
            <a:xfrm>
              <a:off x="5539154" y="4718056"/>
              <a:ext cx="27464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“factor loading” matrix (D x N)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5464629" y="4463555"/>
              <a:ext cx="117070" cy="2545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18011" y="4856555"/>
            <a:ext cx="10859589" cy="786001"/>
            <a:chOff x="418011" y="3492136"/>
            <a:chExt cx="10859589" cy="786001"/>
          </a:xfrm>
        </p:grpSpPr>
        <p:sp>
          <p:nvSpPr>
            <p:cNvPr id="25" name="TextBox 24"/>
            <p:cNvSpPr txBox="1"/>
            <p:nvPr/>
          </p:nvSpPr>
          <p:spPr>
            <a:xfrm>
              <a:off x="418011" y="3492136"/>
              <a:ext cx="1085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Or written another way: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465240" y="4001138"/>
                  <a:ext cx="38946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1" dirty="0"/>
                    <a:t>y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40" y="4001138"/>
                  <a:ext cx="38946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599" t="-28261" r="-2034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/>
          <p:cNvSpPr txBox="1"/>
          <p:nvPr/>
        </p:nvSpPr>
        <p:spPr>
          <a:xfrm>
            <a:off x="418011" y="6011888"/>
            <a:ext cx="404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This is “Probabilistic PCA”!</a:t>
            </a:r>
          </a:p>
        </p:txBody>
      </p:sp>
    </p:spTree>
    <p:extLst>
      <p:ext uri="{BB962C8B-B14F-4D97-AF65-F5344CB8AC3E}">
        <p14:creationId xmlns:p14="http://schemas.microsoft.com/office/powerpoint/2010/main" val="118775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050078" y="1355155"/>
            <a:ext cx="3535583" cy="662458"/>
            <a:chOff x="6925411" y="1747041"/>
            <a:chExt cx="3535583" cy="662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25411" y="1747041"/>
                  <a:ext cx="12872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1" dirty="0"/>
                    <a:t>z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5411" y="1747041"/>
                  <a:ext cx="128727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849" t="-28261" r="-754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925411" y="2132500"/>
                  <a:ext cx="3535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1" dirty="0"/>
                    <a:t>y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5411" y="2132500"/>
                  <a:ext cx="353558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966" t="-28889" r="-2414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418011" y="1020688"/>
            <a:ext cx="108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Probabilistic PCA: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8011" y="2368207"/>
            <a:ext cx="10859589" cy="912126"/>
            <a:chOff x="418011" y="2368207"/>
            <a:chExt cx="10859589" cy="912126"/>
          </a:xfrm>
        </p:grpSpPr>
        <p:sp>
          <p:nvSpPr>
            <p:cNvPr id="22" name="TextBox 21"/>
            <p:cNvSpPr txBox="1"/>
            <p:nvPr/>
          </p:nvSpPr>
          <p:spPr>
            <a:xfrm>
              <a:off x="418011" y="2368207"/>
              <a:ext cx="1085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Factor Analysis: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050078" y="2617875"/>
              <a:ext cx="3385863" cy="662458"/>
              <a:chOff x="6925411" y="1747041"/>
              <a:chExt cx="3385863" cy="6624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925411" y="1747041"/>
                    <a:ext cx="12872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b="1" dirty="0"/>
                      <a:t>z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5411" y="1747041"/>
                    <a:ext cx="128727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849" t="-28261" r="-7547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6925411" y="2132500"/>
                    <a:ext cx="338586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b="1" dirty="0"/>
                      <a:t>y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5411" y="2132500"/>
                    <a:ext cx="3385863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137" t="-28889" r="-2518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154399" y="2571758"/>
                <a:ext cx="2459174" cy="1143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</m:t>
                                        </m:r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 smtClean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99" y="2571758"/>
                <a:ext cx="2459174" cy="11439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88074" y="3824186"/>
            <a:ext cx="10859589" cy="912126"/>
            <a:chOff x="418011" y="3913027"/>
            <a:chExt cx="10859589" cy="912126"/>
          </a:xfrm>
        </p:grpSpPr>
        <p:sp>
          <p:nvSpPr>
            <p:cNvPr id="19" name="TextBox 18"/>
            <p:cNvSpPr txBox="1"/>
            <p:nvPr/>
          </p:nvSpPr>
          <p:spPr>
            <a:xfrm>
              <a:off x="418011" y="3913027"/>
              <a:ext cx="1085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Linear Dynamical System: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050078" y="4162695"/>
              <a:ext cx="4081310" cy="662458"/>
              <a:chOff x="6925411" y="1747041"/>
              <a:chExt cx="4081310" cy="6624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925411" y="1747041"/>
                    <a:ext cx="408131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b="1" dirty="0"/>
                      <a:t>z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5411" y="1747041"/>
                    <a:ext cx="4081310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433" t="-28261" r="-1940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925411" y="2132500"/>
                    <a:ext cx="40035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b="1" dirty="0"/>
                      <a:t>y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5411" y="2132500"/>
                    <a:ext cx="400353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01" t="-28889" r="-1979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5" name="TextBox 24"/>
          <p:cNvSpPr txBox="1"/>
          <p:nvPr/>
        </p:nvSpPr>
        <p:spPr>
          <a:xfrm>
            <a:off x="182880" y="211437"/>
            <a:ext cx="112699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 can create lots of models within this same generative framework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8011" y="5001556"/>
            <a:ext cx="11478394" cy="1087156"/>
            <a:chOff x="418011" y="5001556"/>
            <a:chExt cx="11478394" cy="1087156"/>
          </a:xfrm>
        </p:grpSpPr>
        <p:pic>
          <p:nvPicPr>
            <p:cNvPr id="6146" name="Picture 2" descr="equation M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661" y="5160536"/>
              <a:ext cx="4310744" cy="695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18011" y="5001556"/>
              <a:ext cx="1085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Gaussian Process Factor Analysis: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976597" y="5426254"/>
                  <a:ext cx="1633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~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6597" y="5426254"/>
                  <a:ext cx="1633524" cy="276999"/>
                </a:xfrm>
                <a:prstGeom prst="rect">
                  <a:avLst/>
                </a:prstGeom>
                <a:blipFill>
                  <a:blip r:embed="rId10"/>
                  <a:stretch>
                    <a:fillRect t="-2174" r="-335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4020141" y="5811713"/>
                  <a:ext cx="37435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1" dirty="0"/>
                    <a:t>y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141" y="5811713"/>
                  <a:ext cx="374358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740" t="-28261" r="-1951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62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18011" y="1020688"/>
            <a:ext cx="10859589" cy="996925"/>
            <a:chOff x="418011" y="1020688"/>
            <a:chExt cx="10859589" cy="996925"/>
          </a:xfrm>
        </p:grpSpPr>
        <p:grpSp>
          <p:nvGrpSpPr>
            <p:cNvPr id="12" name="Group 11"/>
            <p:cNvGrpSpPr/>
            <p:nvPr/>
          </p:nvGrpSpPr>
          <p:grpSpPr>
            <a:xfrm>
              <a:off x="4050078" y="1355155"/>
              <a:ext cx="4332212" cy="662458"/>
              <a:chOff x="6925411" y="1747041"/>
              <a:chExt cx="4332212" cy="6624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6925411" y="1747041"/>
                    <a:ext cx="4332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b="1" dirty="0"/>
                      <a:t>z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{1,2,…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r>
                      <a:rPr lang="en-US" dirty="0">
                        <a:solidFill>
                          <a:srgbClr val="FF0000"/>
                        </a:solidFill>
                      </a:rPr>
                      <a:t> </a:t>
                    </a:r>
                    <a:r>
                      <a:rPr lang="en-US" dirty="0"/>
                      <a:t>		(discrete states!)</a:t>
                    </a: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5411" y="1747041"/>
                    <a:ext cx="433221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235" t="-28261" r="-2813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6925411" y="2132500"/>
                    <a:ext cx="162268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b="1" dirty="0"/>
                      <a:t>y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5411" y="2132500"/>
                    <a:ext cx="162268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614" t="-28889" r="-2247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TextBox 23"/>
            <p:cNvSpPr txBox="1"/>
            <p:nvPr/>
          </p:nvSpPr>
          <p:spPr>
            <a:xfrm>
              <a:off x="418011" y="1020688"/>
              <a:ext cx="1085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Hidden Markov Model: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2880" y="211437"/>
            <a:ext cx="112699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…LOTS of models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18011" y="2403907"/>
            <a:ext cx="10859589" cy="996925"/>
            <a:chOff x="418011" y="1020688"/>
            <a:chExt cx="10859589" cy="996925"/>
          </a:xfrm>
        </p:grpSpPr>
        <p:grpSp>
          <p:nvGrpSpPr>
            <p:cNvPr id="32" name="Group 31"/>
            <p:cNvGrpSpPr/>
            <p:nvPr/>
          </p:nvGrpSpPr>
          <p:grpSpPr>
            <a:xfrm>
              <a:off x="4050078" y="1355155"/>
              <a:ext cx="3265381" cy="662458"/>
              <a:chOff x="6925411" y="1747041"/>
              <a:chExt cx="3265381" cy="6624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6925411" y="1747041"/>
                    <a:ext cx="32653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b="1" dirty="0"/>
                      <a:t>z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maximally</m:t>
                        </m:r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Gaussian</m:t>
                        </m:r>
                      </m:oMath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5411" y="1747041"/>
                    <a:ext cx="3265381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291" t="-28261" r="-16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6925411" y="2132500"/>
                    <a:ext cx="15996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b="1" dirty="0"/>
                      <a:t>y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5411" y="2132500"/>
                    <a:ext cx="1599669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745" t="-28261" r="-5703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TextBox 32"/>
            <p:cNvSpPr txBox="1"/>
            <p:nvPr/>
          </p:nvSpPr>
          <p:spPr>
            <a:xfrm>
              <a:off x="418011" y="1020688"/>
              <a:ext cx="10859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Independent Component Analysis: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8074" y="3824186"/>
            <a:ext cx="108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Switching Linear Dynamical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020141" y="4541104"/>
                <a:ext cx="4182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z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141" y="4541104"/>
                <a:ext cx="4182683" cy="276999"/>
              </a:xfrm>
              <a:prstGeom prst="rect">
                <a:avLst/>
              </a:prstGeom>
              <a:blipFill>
                <a:blip r:embed="rId6"/>
                <a:stretch>
                  <a:fillRect l="-3348" t="-28889" r="-232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020141" y="4926563"/>
                <a:ext cx="40035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141" y="4926563"/>
                <a:ext cx="4003532" cy="276999"/>
              </a:xfrm>
              <a:prstGeom prst="rect">
                <a:avLst/>
              </a:prstGeom>
              <a:blipFill>
                <a:blip r:embed="rId7"/>
                <a:stretch>
                  <a:fillRect l="-3501" t="-28261" r="-197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020141" y="4162226"/>
                <a:ext cx="18776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{1,2,…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141" y="4162226"/>
                <a:ext cx="1877630" cy="276999"/>
              </a:xfrm>
              <a:prstGeom prst="rect">
                <a:avLst/>
              </a:prstGeom>
              <a:blipFill>
                <a:blip r:embed="rId8"/>
                <a:stretch>
                  <a:fillRect l="-1299" t="-4444" r="-454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4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880" y="1033370"/>
            <a:ext cx="112699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Roweis</a:t>
            </a:r>
            <a:r>
              <a:rPr lang="en-US" sz="2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2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Ghahramani</a:t>
            </a:r>
            <a:r>
              <a:rPr lang="en-US" sz="2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(1999) A unifying review of linear Gaussian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20B94-0D90-4243-BAA1-87B016CB16FB}"/>
              </a:ext>
            </a:extLst>
          </p:cNvPr>
          <p:cNvSpPr txBox="1"/>
          <p:nvPr/>
        </p:nvSpPr>
        <p:spPr>
          <a:xfrm>
            <a:off x="335280" y="2038524"/>
            <a:ext cx="1126998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“Factor analysis, principal component analysis, mixtures of gaussian clusters, vector quantization, Kalman filter models, and hidden Markov models can all be unified as variations of unsupervised learning under a single basis generative model.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Through the use of other nonlinearities, we show how independent component analysis is also a variation of the same basic generative model.</a:t>
            </a:r>
          </a:p>
        </p:txBody>
      </p:sp>
    </p:spTree>
    <p:extLst>
      <p:ext uri="{BB962C8B-B14F-4D97-AF65-F5344CB8AC3E}">
        <p14:creationId xmlns:p14="http://schemas.microsoft.com/office/powerpoint/2010/main" val="1856239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15" y="1389420"/>
            <a:ext cx="4289110" cy="325654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31381" y="1648553"/>
            <a:ext cx="4023796" cy="2978363"/>
            <a:chOff x="1898033" y="1344091"/>
            <a:chExt cx="4748426" cy="35147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033" y="1344091"/>
              <a:ext cx="4629150" cy="35147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0" t="3513" r="3722" b="11104"/>
            <a:stretch/>
          </p:blipFill>
          <p:spPr>
            <a:xfrm>
              <a:off x="2374709" y="1569494"/>
              <a:ext cx="4271750" cy="282508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98292" y="4271750"/>
              <a:ext cx="313898" cy="163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74709" y="1937982"/>
              <a:ext cx="1180532" cy="395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45799" y="1868339"/>
              <a:ext cx="1252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first PCA axis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661473" y="1423786"/>
            <a:ext cx="296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Principal component analysis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75081" y="1423786"/>
            <a:ext cx="14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Classification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671895" y="1902404"/>
            <a:ext cx="1180532" cy="3957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6810103" y="1839559"/>
            <a:ext cx="2938772" cy="2480277"/>
            <a:chOff x="6810103" y="1839559"/>
            <a:chExt cx="2938772" cy="2480277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6810103" y="1839559"/>
              <a:ext cx="2285629" cy="248027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489371" y="1902404"/>
              <a:ext cx="2259504" cy="241743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6627223" y="1871237"/>
            <a:ext cx="3555002" cy="2479766"/>
            <a:chOff x="6627223" y="1863634"/>
            <a:chExt cx="3555002" cy="2479766"/>
          </a:xfrm>
        </p:grpSpPr>
        <p:sp>
          <p:nvSpPr>
            <p:cNvPr id="39" name="Freeform 38"/>
            <p:cNvSpPr/>
            <p:nvPr/>
          </p:nvSpPr>
          <p:spPr>
            <a:xfrm>
              <a:off x="6627223" y="1863634"/>
              <a:ext cx="2447108" cy="2464526"/>
            </a:xfrm>
            <a:custGeom>
              <a:avLst/>
              <a:gdLst>
                <a:gd name="connsiteX0" fmla="*/ 165463 w 2447108"/>
                <a:gd name="connsiteY0" fmla="*/ 2455817 h 2464526"/>
                <a:gd name="connsiteX1" fmla="*/ 8708 w 2447108"/>
                <a:gd name="connsiteY1" fmla="*/ 2464526 h 2464526"/>
                <a:gd name="connsiteX2" fmla="*/ 0 w 2447108"/>
                <a:gd name="connsiteY2" fmla="*/ 0 h 2464526"/>
                <a:gd name="connsiteX3" fmla="*/ 2447108 w 2447108"/>
                <a:gd name="connsiteY3" fmla="*/ 0 h 2464526"/>
                <a:gd name="connsiteX4" fmla="*/ 165463 w 2447108"/>
                <a:gd name="connsiteY4" fmla="*/ 2455817 h 246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108" h="2464526">
                  <a:moveTo>
                    <a:pt x="165463" y="2455817"/>
                  </a:moveTo>
                  <a:lnTo>
                    <a:pt x="8708" y="2464526"/>
                  </a:lnTo>
                  <a:cubicBezTo>
                    <a:pt x="5805" y="1643017"/>
                    <a:pt x="2903" y="821509"/>
                    <a:pt x="0" y="0"/>
                  </a:cubicBezTo>
                  <a:lnTo>
                    <a:pt x="2447108" y="0"/>
                  </a:lnTo>
                  <a:lnTo>
                    <a:pt x="165463" y="245581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800578" y="1876425"/>
              <a:ext cx="2943497" cy="2457450"/>
            </a:xfrm>
            <a:custGeom>
              <a:avLst/>
              <a:gdLst>
                <a:gd name="connsiteX0" fmla="*/ 0 w 2943225"/>
                <a:gd name="connsiteY0" fmla="*/ 2457450 h 2457450"/>
                <a:gd name="connsiteX1" fmla="*/ 2266950 w 2943225"/>
                <a:gd name="connsiteY1" fmla="*/ 0 h 2457450"/>
                <a:gd name="connsiteX2" fmla="*/ 2943225 w 2943225"/>
                <a:gd name="connsiteY2" fmla="*/ 0 h 2457450"/>
                <a:gd name="connsiteX3" fmla="*/ 666750 w 2943225"/>
                <a:gd name="connsiteY3" fmla="*/ 2457450 h 2457450"/>
                <a:gd name="connsiteX4" fmla="*/ 0 w 2943225"/>
                <a:gd name="connsiteY4" fmla="*/ 2457450 h 24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3225" h="2457450">
                  <a:moveTo>
                    <a:pt x="0" y="2457450"/>
                  </a:moveTo>
                  <a:lnTo>
                    <a:pt x="2266950" y="0"/>
                  </a:lnTo>
                  <a:lnTo>
                    <a:pt x="2943225" y="0"/>
                  </a:lnTo>
                  <a:lnTo>
                    <a:pt x="666750" y="2457450"/>
                  </a:lnTo>
                  <a:lnTo>
                    <a:pt x="0" y="2457450"/>
                  </a:lnTo>
                  <a:close/>
                </a:path>
              </a:pathLst>
            </a:cu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7458075" y="1895475"/>
              <a:ext cx="2724150" cy="2447925"/>
            </a:xfrm>
            <a:custGeom>
              <a:avLst/>
              <a:gdLst>
                <a:gd name="connsiteX0" fmla="*/ 0 w 2724150"/>
                <a:gd name="connsiteY0" fmla="*/ 2447925 h 2447925"/>
                <a:gd name="connsiteX1" fmla="*/ 2276475 w 2724150"/>
                <a:gd name="connsiteY1" fmla="*/ 0 h 2447925"/>
                <a:gd name="connsiteX2" fmla="*/ 2724150 w 2724150"/>
                <a:gd name="connsiteY2" fmla="*/ 0 h 2447925"/>
                <a:gd name="connsiteX3" fmla="*/ 2724150 w 2724150"/>
                <a:gd name="connsiteY3" fmla="*/ 2438400 h 2447925"/>
                <a:gd name="connsiteX4" fmla="*/ 0 w 2724150"/>
                <a:gd name="connsiteY4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4150" h="2447925">
                  <a:moveTo>
                    <a:pt x="0" y="2447925"/>
                  </a:moveTo>
                  <a:lnTo>
                    <a:pt x="2276475" y="0"/>
                  </a:lnTo>
                  <a:lnTo>
                    <a:pt x="2724150" y="0"/>
                  </a:lnTo>
                  <a:lnTo>
                    <a:pt x="2724150" y="24384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58D2374-4EA4-7A12-B48B-69C214884439}"/>
              </a:ext>
            </a:extLst>
          </p:cNvPr>
          <p:cNvSpPr txBox="1"/>
          <p:nvPr/>
        </p:nvSpPr>
        <p:spPr>
          <a:xfrm>
            <a:off x="627798" y="1065248"/>
            <a:ext cx="548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Myriad Pro" panose="020B0503030403020204" pitchFamily="34" charset="0"/>
              </a:rPr>
              <a:t>What if we pick a different axis?</a:t>
            </a:r>
            <a:endParaRPr lang="en-US" sz="1600" b="1" dirty="0">
              <a:latin typeface="Myriad Pro" panose="020B05030304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DB007E-3F79-D5B1-AF8D-6F4DBD9ECBB6}"/>
              </a:ext>
            </a:extLst>
          </p:cNvPr>
          <p:cNvSpPr txBox="1"/>
          <p:nvPr/>
        </p:nvSpPr>
        <p:spPr>
          <a:xfrm>
            <a:off x="455350" y="282130"/>
            <a:ext cx="12315428" cy="697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2"/>
                </a:solidFill>
                <a:ea typeface="+mj-ea"/>
                <a:cs typeface="+mj-cs"/>
              </a:rPr>
              <a:t>PCA preserves information </a:t>
            </a:r>
            <a:r>
              <a:rPr lang="en-US" sz="2400" dirty="0">
                <a:solidFill>
                  <a:schemeClr val="tx2"/>
                </a:solidFill>
                <a:ea typeface="+mj-ea"/>
                <a:cs typeface="+mj-cs"/>
              </a:rPr>
              <a:t>about the neural activity, but not about the stimulus</a:t>
            </a:r>
            <a:endParaRPr lang="en-US" sz="2400" kern="1200" dirty="0">
              <a:solidFill>
                <a:schemeClr val="tx2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527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30" y="1611807"/>
            <a:ext cx="3611189" cy="27418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7797" y="4743568"/>
            <a:ext cx="10617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yriad Pro" panose="020B0503030403020204" pitchFamily="34" charset="0"/>
              </a:rPr>
              <a:t>Linear discriminant analysis</a:t>
            </a:r>
            <a:r>
              <a:rPr lang="en-US" sz="1600" dirty="0">
                <a:latin typeface="Myriad Pro" panose="020B0503030403020204" pitchFamily="34" charset="0"/>
              </a:rPr>
              <a:t> finds a representation that makes it easy to distinguish the different stimulus conditions. To do so, it discards variance that doesn’t help us distinguish between experimental conditions.</a:t>
            </a:r>
            <a:endParaRPr lang="en-US" sz="1600" b="1" i="1" dirty="0">
              <a:solidFill>
                <a:srgbClr val="0070C0"/>
              </a:solidFill>
              <a:latin typeface="Myriad Pro" panose="020B05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779373" y="1881740"/>
            <a:ext cx="3164477" cy="2235556"/>
            <a:chOff x="4779373" y="1605852"/>
            <a:chExt cx="3555002" cy="2511444"/>
          </a:xfrm>
        </p:grpSpPr>
        <p:grpSp>
          <p:nvGrpSpPr>
            <p:cNvPr id="16" name="Group 15"/>
            <p:cNvGrpSpPr/>
            <p:nvPr/>
          </p:nvGrpSpPr>
          <p:grpSpPr>
            <a:xfrm>
              <a:off x="4962253" y="1605852"/>
              <a:ext cx="2938772" cy="2480277"/>
              <a:chOff x="6810103" y="1839559"/>
              <a:chExt cx="2938772" cy="2480277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6810103" y="1839559"/>
                <a:ext cx="2285629" cy="2480277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7489371" y="1902404"/>
                <a:ext cx="2259504" cy="241743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4779373" y="1637530"/>
              <a:ext cx="3555002" cy="2479766"/>
              <a:chOff x="6627223" y="1863634"/>
              <a:chExt cx="3555002" cy="2479766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6627223" y="1863634"/>
                <a:ext cx="2447108" cy="2464526"/>
              </a:xfrm>
              <a:custGeom>
                <a:avLst/>
                <a:gdLst>
                  <a:gd name="connsiteX0" fmla="*/ 165463 w 2447108"/>
                  <a:gd name="connsiteY0" fmla="*/ 2455817 h 2464526"/>
                  <a:gd name="connsiteX1" fmla="*/ 8708 w 2447108"/>
                  <a:gd name="connsiteY1" fmla="*/ 2464526 h 2464526"/>
                  <a:gd name="connsiteX2" fmla="*/ 0 w 2447108"/>
                  <a:gd name="connsiteY2" fmla="*/ 0 h 2464526"/>
                  <a:gd name="connsiteX3" fmla="*/ 2447108 w 2447108"/>
                  <a:gd name="connsiteY3" fmla="*/ 0 h 2464526"/>
                  <a:gd name="connsiteX4" fmla="*/ 165463 w 2447108"/>
                  <a:gd name="connsiteY4" fmla="*/ 2455817 h 2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108" h="2464526">
                    <a:moveTo>
                      <a:pt x="165463" y="2455817"/>
                    </a:moveTo>
                    <a:lnTo>
                      <a:pt x="8708" y="2464526"/>
                    </a:lnTo>
                    <a:cubicBezTo>
                      <a:pt x="5805" y="1643017"/>
                      <a:pt x="2903" y="821509"/>
                      <a:pt x="0" y="0"/>
                    </a:cubicBezTo>
                    <a:lnTo>
                      <a:pt x="2447108" y="0"/>
                    </a:lnTo>
                    <a:lnTo>
                      <a:pt x="165463" y="2455817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6800578" y="1876425"/>
                <a:ext cx="2943497" cy="2457450"/>
              </a:xfrm>
              <a:custGeom>
                <a:avLst/>
                <a:gdLst>
                  <a:gd name="connsiteX0" fmla="*/ 0 w 2943225"/>
                  <a:gd name="connsiteY0" fmla="*/ 2457450 h 2457450"/>
                  <a:gd name="connsiteX1" fmla="*/ 2266950 w 2943225"/>
                  <a:gd name="connsiteY1" fmla="*/ 0 h 2457450"/>
                  <a:gd name="connsiteX2" fmla="*/ 2943225 w 2943225"/>
                  <a:gd name="connsiteY2" fmla="*/ 0 h 2457450"/>
                  <a:gd name="connsiteX3" fmla="*/ 666750 w 2943225"/>
                  <a:gd name="connsiteY3" fmla="*/ 2457450 h 2457450"/>
                  <a:gd name="connsiteX4" fmla="*/ 0 w 2943225"/>
                  <a:gd name="connsiteY4" fmla="*/ 2457450 h 2457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3225" h="2457450">
                    <a:moveTo>
                      <a:pt x="0" y="2457450"/>
                    </a:moveTo>
                    <a:lnTo>
                      <a:pt x="2266950" y="0"/>
                    </a:lnTo>
                    <a:lnTo>
                      <a:pt x="2943225" y="0"/>
                    </a:lnTo>
                    <a:lnTo>
                      <a:pt x="666750" y="2457450"/>
                    </a:lnTo>
                    <a:lnTo>
                      <a:pt x="0" y="2457450"/>
                    </a:lnTo>
                    <a:close/>
                  </a:path>
                </a:pathLst>
              </a:custGeom>
              <a:solidFill>
                <a:schemeClr val="accent6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7458075" y="1895475"/>
                <a:ext cx="2724150" cy="2447925"/>
              </a:xfrm>
              <a:custGeom>
                <a:avLst/>
                <a:gdLst>
                  <a:gd name="connsiteX0" fmla="*/ 0 w 2724150"/>
                  <a:gd name="connsiteY0" fmla="*/ 2447925 h 2447925"/>
                  <a:gd name="connsiteX1" fmla="*/ 2276475 w 2724150"/>
                  <a:gd name="connsiteY1" fmla="*/ 0 h 2447925"/>
                  <a:gd name="connsiteX2" fmla="*/ 2724150 w 2724150"/>
                  <a:gd name="connsiteY2" fmla="*/ 0 h 2447925"/>
                  <a:gd name="connsiteX3" fmla="*/ 2724150 w 2724150"/>
                  <a:gd name="connsiteY3" fmla="*/ 2438400 h 2447925"/>
                  <a:gd name="connsiteX4" fmla="*/ 0 w 2724150"/>
                  <a:gd name="connsiteY4" fmla="*/ 2447925 h 244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4150" h="2447925">
                    <a:moveTo>
                      <a:pt x="0" y="2447925"/>
                    </a:moveTo>
                    <a:lnTo>
                      <a:pt x="2276475" y="0"/>
                    </a:lnTo>
                    <a:lnTo>
                      <a:pt x="2724150" y="0"/>
                    </a:lnTo>
                    <a:lnTo>
                      <a:pt x="2724150" y="2438400"/>
                    </a:lnTo>
                    <a:lnTo>
                      <a:pt x="0" y="2447925"/>
                    </a:lnTo>
                    <a:close/>
                  </a:path>
                </a:pathLst>
              </a:cu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E45DCE0-0A16-9004-FE52-6F16D058721C}"/>
              </a:ext>
            </a:extLst>
          </p:cNvPr>
          <p:cNvSpPr txBox="1"/>
          <p:nvPr/>
        </p:nvSpPr>
        <p:spPr>
          <a:xfrm>
            <a:off x="455350" y="290443"/>
            <a:ext cx="12315428" cy="697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ea typeface="+mj-ea"/>
                <a:cs typeface="+mj-cs"/>
              </a:rPr>
              <a:t>An example decoder: Fisher’s linear discriminant analysis</a:t>
            </a:r>
          </a:p>
        </p:txBody>
      </p:sp>
    </p:spTree>
    <p:extLst>
      <p:ext uri="{BB962C8B-B14F-4D97-AF65-F5344CB8AC3E}">
        <p14:creationId xmlns:p14="http://schemas.microsoft.com/office/powerpoint/2010/main" val="4032386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5" y="1094091"/>
            <a:ext cx="4605249" cy="396748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280160" y="1289212"/>
            <a:ext cx="4983802" cy="2638354"/>
            <a:chOff x="1280160" y="1289212"/>
            <a:chExt cx="4983802" cy="2638354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1280160" y="1532709"/>
              <a:ext cx="3321167" cy="2394857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601327" y="1289212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R1 = m * R2 + b</a:t>
              </a:r>
            </a:p>
          </p:txBody>
        </p:sp>
      </p:grpSp>
      <p:sp>
        <p:nvSpPr>
          <p:cNvPr id="1025" name="TextBox 1024"/>
          <p:cNvSpPr txBox="1"/>
          <p:nvPr/>
        </p:nvSpPr>
        <p:spPr>
          <a:xfrm>
            <a:off x="6749143" y="1254721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R1 &gt; m * R2 + b  </a:t>
            </a:r>
            <a:r>
              <a:rPr lang="en-US" dirty="0">
                <a:latin typeface="Myriad Pro" panose="020B05030304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Myriad Pro" panose="020B0503030403020204" pitchFamily="34" charset="0"/>
              </a:rPr>
              <a:t> </a:t>
            </a:r>
            <a:r>
              <a:rPr lang="en-US" b="1" dirty="0">
                <a:solidFill>
                  <a:srgbClr val="ED232A"/>
                </a:solidFill>
                <a:latin typeface="Myriad Pro" panose="020B0503030403020204" pitchFamily="34" charset="0"/>
              </a:rPr>
              <a:t>stimulus 1</a:t>
            </a:r>
          </a:p>
        </p:txBody>
      </p:sp>
      <p:sp>
        <p:nvSpPr>
          <p:cNvPr id="1042" name="TextBox 1041"/>
          <p:cNvSpPr txBox="1"/>
          <p:nvPr/>
        </p:nvSpPr>
        <p:spPr>
          <a:xfrm>
            <a:off x="7958124" y="4415245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Myriad Pro" panose="020B0503030403020204" pitchFamily="34" charset="0"/>
              </a:rPr>
              <a:t>Spike if</a:t>
            </a:r>
            <a:r>
              <a:rPr lang="en-US" b="1" dirty="0">
                <a:latin typeface="Myriad Pro" panose="020B0503030403020204" pitchFamily="34" charset="0"/>
              </a:rPr>
              <a:t>:</a:t>
            </a:r>
          </a:p>
          <a:p>
            <a:r>
              <a:rPr lang="en-US" b="1" dirty="0">
                <a:latin typeface="Myriad Pro" panose="020B0503030403020204" pitchFamily="34" charset="0"/>
              </a:rPr>
              <a:t>w1 * R1 + w2 * R2 + … + w5 * R5 &gt; b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878830" y="2428123"/>
            <a:ext cx="2707427" cy="3150347"/>
            <a:chOff x="5817870" y="2541334"/>
            <a:chExt cx="2707427" cy="3150347"/>
          </a:xfrm>
        </p:grpSpPr>
        <p:sp>
          <p:nvSpPr>
            <p:cNvPr id="1027" name="Oval 1026"/>
            <p:cNvSpPr/>
            <p:nvPr/>
          </p:nvSpPr>
          <p:spPr>
            <a:xfrm>
              <a:off x="7166997" y="4180114"/>
              <a:ext cx="383177" cy="3831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213408" y="3073778"/>
              <a:ext cx="383177" cy="3831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213408" y="3621892"/>
              <a:ext cx="383177" cy="3831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6213407" y="4170006"/>
              <a:ext cx="383177" cy="3831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6213406" y="4718120"/>
              <a:ext cx="383177" cy="3831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6209992" y="5266234"/>
              <a:ext cx="383177" cy="3831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9" name="Straight Connector 1028"/>
            <p:cNvCxnSpPr>
              <a:stCxn id="37" idx="5"/>
              <a:endCxn id="1027" idx="2"/>
            </p:cNvCxnSpPr>
            <p:nvPr/>
          </p:nvCxnSpPr>
          <p:spPr>
            <a:xfrm>
              <a:off x="6540470" y="3400840"/>
              <a:ext cx="626527" cy="97086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8" idx="6"/>
              <a:endCxn id="1027" idx="2"/>
            </p:cNvCxnSpPr>
            <p:nvPr/>
          </p:nvCxnSpPr>
          <p:spPr>
            <a:xfrm>
              <a:off x="6596585" y="3813481"/>
              <a:ext cx="570412" cy="55822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9" idx="6"/>
              <a:endCxn id="1027" idx="2"/>
            </p:cNvCxnSpPr>
            <p:nvPr/>
          </p:nvCxnSpPr>
          <p:spPr>
            <a:xfrm>
              <a:off x="6596584" y="4361595"/>
              <a:ext cx="570413" cy="1010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6"/>
              <a:endCxn id="1027" idx="2"/>
            </p:cNvCxnSpPr>
            <p:nvPr/>
          </p:nvCxnSpPr>
          <p:spPr>
            <a:xfrm flipV="1">
              <a:off x="6596583" y="4371703"/>
              <a:ext cx="570414" cy="53800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1" idx="7"/>
              <a:endCxn id="1027" idx="2"/>
            </p:cNvCxnSpPr>
            <p:nvPr/>
          </p:nvCxnSpPr>
          <p:spPr>
            <a:xfrm flipV="1">
              <a:off x="6537054" y="4371703"/>
              <a:ext cx="629943" cy="95064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756318" y="3536725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w1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834963" y="472504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w5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17870" y="307377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17870" y="5322349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76372" y="2541334"/>
              <a:ext cx="10504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Presynaptic</a:t>
              </a:r>
            </a:p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neurons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396142" y="3918504"/>
              <a:ext cx="1129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Postsynaptic</a:t>
              </a:r>
            </a:p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neuron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rot="5400000">
              <a:off x="6847947" y="398070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4A5BC33-0A32-0130-079F-8306C2148A33}"/>
              </a:ext>
            </a:extLst>
          </p:cNvPr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Fisher’s Linear Discriminant Analysis</a:t>
            </a:r>
          </a:p>
        </p:txBody>
      </p:sp>
    </p:spTree>
    <p:extLst>
      <p:ext uri="{BB962C8B-B14F-4D97-AF65-F5344CB8AC3E}">
        <p14:creationId xmlns:p14="http://schemas.microsoft.com/office/powerpoint/2010/main" val="4458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  <p:bldP spid="10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7" y="1232349"/>
            <a:ext cx="4605249" cy="396748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98883" y="2744916"/>
            <a:ext cx="1020392" cy="579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2984" y="589225"/>
            <a:ext cx="429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Goal: find </a:t>
            </a:r>
            <a:r>
              <a:rPr lang="en-US" i="1" dirty="0">
                <a:latin typeface="Myriad Pro" panose="020B0503030403020204" pitchFamily="34" charset="0"/>
              </a:rPr>
              <a:t>w</a:t>
            </a:r>
            <a:r>
              <a:rPr lang="en-US" dirty="0">
                <a:latin typeface="Myriad Pro" panose="020B0503030403020204" pitchFamily="34" charset="0"/>
              </a:rPr>
              <a:t>’s to maximize </a:t>
            </a:r>
            <a:r>
              <a:rPr lang="en-US" b="1" dirty="0">
                <a:latin typeface="Myriad Pro" panose="020B0503030403020204" pitchFamily="34" charset="0"/>
              </a:rPr>
              <a:t>separability (</a:t>
            </a:r>
            <a:r>
              <a:rPr lang="en-US" b="1" i="1" dirty="0">
                <a:latin typeface="Myriad Pro" panose="020B0503030403020204" pitchFamily="34" charset="0"/>
              </a:rPr>
              <a:t>S</a:t>
            </a:r>
            <a:r>
              <a:rPr lang="en-US" b="1" dirty="0">
                <a:latin typeface="Myriad Pro" panose="020B0503030403020204" pitchFamily="34" charset="0"/>
              </a:rPr>
              <a:t>)</a:t>
            </a:r>
            <a:r>
              <a:rPr lang="en-US" dirty="0">
                <a:latin typeface="Myriad Pro" panose="020B0503030403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28634" y="1147747"/>
                <a:ext cx="441755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istance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between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projected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means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ariance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within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each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projected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class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34" y="1147747"/>
                <a:ext cx="4417556" cy="572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2781538" y="1838260"/>
            <a:ext cx="533657" cy="537325"/>
            <a:chOff x="2105025" y="1691525"/>
            <a:chExt cx="533657" cy="537325"/>
          </a:xfrm>
        </p:grpSpPr>
        <p:sp>
          <p:nvSpPr>
            <p:cNvPr id="24" name="Oval 23"/>
            <p:cNvSpPr/>
            <p:nvPr/>
          </p:nvSpPr>
          <p:spPr>
            <a:xfrm>
              <a:off x="2105025" y="2067189"/>
              <a:ext cx="161661" cy="161661"/>
            </a:xfrm>
            <a:prstGeom prst="ellipse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143098" y="1691525"/>
                  <a:ext cx="49558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098" y="1691525"/>
                  <a:ext cx="49558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4000739" y="3671250"/>
            <a:ext cx="606032" cy="379122"/>
            <a:chOff x="3324226" y="3524515"/>
            <a:chExt cx="606032" cy="379122"/>
          </a:xfrm>
        </p:grpSpPr>
        <p:sp>
          <p:nvSpPr>
            <p:cNvPr id="28" name="Oval 27"/>
            <p:cNvSpPr/>
            <p:nvPr/>
          </p:nvSpPr>
          <p:spPr>
            <a:xfrm>
              <a:off x="3324226" y="3524515"/>
              <a:ext cx="176232" cy="176232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3434673" y="3534305"/>
                  <a:ext cx="4955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673" y="3534305"/>
                  <a:ext cx="49558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552424" y="2754441"/>
            <a:ext cx="2381250" cy="3561312"/>
            <a:chOff x="552424" y="2754441"/>
            <a:chExt cx="2381250" cy="3561312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52424" y="2754441"/>
              <a:ext cx="2381250" cy="3352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798883" y="5647493"/>
                  <a:ext cx="2008627" cy="6682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r>
                    <a:rPr lang="en-US" dirty="0">
                      <a:solidFill>
                        <a:schemeClr val="tx1"/>
                      </a:solidFill>
                    </a:rPr>
                    <a:t>     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83" y="5647493"/>
                  <a:ext cx="2008627" cy="6682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1123689" y="2334533"/>
            <a:ext cx="2903958" cy="2777979"/>
            <a:chOff x="1123689" y="2334533"/>
            <a:chExt cx="2903958" cy="2777979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2209976" y="3819565"/>
              <a:ext cx="1817671" cy="1292947"/>
            </a:xfrm>
            <a:prstGeom prst="line">
              <a:avLst/>
            </a:prstGeom>
            <a:ln w="3810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1123689" y="2334533"/>
              <a:ext cx="1691054" cy="1196531"/>
            </a:xfrm>
            <a:prstGeom prst="line">
              <a:avLst/>
            </a:prstGeom>
            <a:ln w="38100">
              <a:solidFill>
                <a:srgbClr val="FF999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3038994" y="4713306"/>
            <a:ext cx="1020392" cy="579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240046" y="134187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728634" y="1921931"/>
                <a:ext cx="4133824" cy="603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ariance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within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each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projected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?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34" y="1921931"/>
                <a:ext cx="4133824" cy="6038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/>
          <p:cNvGrpSpPr/>
          <p:nvPr/>
        </p:nvGrpSpPr>
        <p:grpSpPr>
          <a:xfrm>
            <a:off x="1033977" y="2219407"/>
            <a:ext cx="2144305" cy="3663858"/>
            <a:chOff x="1033977" y="2219407"/>
            <a:chExt cx="2144305" cy="3663858"/>
          </a:xfrm>
        </p:grpSpPr>
        <p:sp>
          <p:nvSpPr>
            <p:cNvPr id="49" name="Freeform 48"/>
            <p:cNvSpPr/>
            <p:nvPr/>
          </p:nvSpPr>
          <p:spPr>
            <a:xfrm rot="3182301">
              <a:off x="486751" y="2766633"/>
              <a:ext cx="2133847" cy="1039396"/>
            </a:xfrm>
            <a:custGeom>
              <a:avLst/>
              <a:gdLst>
                <a:gd name="connsiteX0" fmla="*/ 0 w 9363075"/>
                <a:gd name="connsiteY0" fmla="*/ 5582987 h 5725862"/>
                <a:gd name="connsiteX1" fmla="*/ 142875 w 9363075"/>
                <a:gd name="connsiteY1" fmla="*/ 5611562 h 5725862"/>
                <a:gd name="connsiteX2" fmla="*/ 171450 w 9363075"/>
                <a:gd name="connsiteY2" fmla="*/ 5621087 h 5725862"/>
                <a:gd name="connsiteX3" fmla="*/ 247650 w 9363075"/>
                <a:gd name="connsiteY3" fmla="*/ 5630612 h 5725862"/>
                <a:gd name="connsiteX4" fmla="*/ 790575 w 9363075"/>
                <a:gd name="connsiteY4" fmla="*/ 5621087 h 5725862"/>
                <a:gd name="connsiteX5" fmla="*/ 857250 w 9363075"/>
                <a:gd name="connsiteY5" fmla="*/ 5611562 h 5725862"/>
                <a:gd name="connsiteX6" fmla="*/ 1076325 w 9363075"/>
                <a:gd name="connsiteY6" fmla="*/ 5602037 h 5725862"/>
                <a:gd name="connsiteX7" fmla="*/ 1162050 w 9363075"/>
                <a:gd name="connsiteY7" fmla="*/ 5592512 h 5725862"/>
                <a:gd name="connsiteX8" fmla="*/ 1219200 w 9363075"/>
                <a:gd name="connsiteY8" fmla="*/ 5582987 h 5725862"/>
                <a:gd name="connsiteX9" fmla="*/ 1266825 w 9363075"/>
                <a:gd name="connsiteY9" fmla="*/ 5573462 h 5725862"/>
                <a:gd name="connsiteX10" fmla="*/ 1362075 w 9363075"/>
                <a:gd name="connsiteY10" fmla="*/ 5563937 h 5725862"/>
                <a:gd name="connsiteX11" fmla="*/ 1457325 w 9363075"/>
                <a:gd name="connsiteY11" fmla="*/ 5544887 h 5725862"/>
                <a:gd name="connsiteX12" fmla="*/ 1485900 w 9363075"/>
                <a:gd name="connsiteY12" fmla="*/ 5535362 h 5725862"/>
                <a:gd name="connsiteX13" fmla="*/ 1609725 w 9363075"/>
                <a:gd name="connsiteY13" fmla="*/ 5516312 h 5725862"/>
                <a:gd name="connsiteX14" fmla="*/ 1762125 w 9363075"/>
                <a:gd name="connsiteY14" fmla="*/ 5497262 h 5725862"/>
                <a:gd name="connsiteX15" fmla="*/ 1790700 w 9363075"/>
                <a:gd name="connsiteY15" fmla="*/ 5487737 h 5725862"/>
                <a:gd name="connsiteX16" fmla="*/ 1885950 w 9363075"/>
                <a:gd name="connsiteY16" fmla="*/ 5478212 h 5725862"/>
                <a:gd name="connsiteX17" fmla="*/ 2009775 w 9363075"/>
                <a:gd name="connsiteY17" fmla="*/ 5449637 h 5725862"/>
                <a:gd name="connsiteX18" fmla="*/ 2066925 w 9363075"/>
                <a:gd name="connsiteY18" fmla="*/ 5430587 h 5725862"/>
                <a:gd name="connsiteX19" fmla="*/ 2095500 w 9363075"/>
                <a:gd name="connsiteY19" fmla="*/ 5421062 h 5725862"/>
                <a:gd name="connsiteX20" fmla="*/ 2152650 w 9363075"/>
                <a:gd name="connsiteY20" fmla="*/ 5382962 h 5725862"/>
                <a:gd name="connsiteX21" fmla="*/ 2171700 w 9363075"/>
                <a:gd name="connsiteY21" fmla="*/ 5354387 h 5725862"/>
                <a:gd name="connsiteX22" fmla="*/ 2228850 w 9363075"/>
                <a:gd name="connsiteY22" fmla="*/ 5316287 h 5725862"/>
                <a:gd name="connsiteX23" fmla="*/ 2276475 w 9363075"/>
                <a:gd name="connsiteY23" fmla="*/ 5268662 h 5725862"/>
                <a:gd name="connsiteX24" fmla="*/ 2295525 w 9363075"/>
                <a:gd name="connsiteY24" fmla="*/ 5240087 h 5725862"/>
                <a:gd name="connsiteX25" fmla="*/ 2324100 w 9363075"/>
                <a:gd name="connsiteY25" fmla="*/ 5221037 h 5725862"/>
                <a:gd name="connsiteX26" fmla="*/ 2381250 w 9363075"/>
                <a:gd name="connsiteY26" fmla="*/ 5163887 h 5725862"/>
                <a:gd name="connsiteX27" fmla="*/ 2409825 w 9363075"/>
                <a:gd name="connsiteY27" fmla="*/ 5135312 h 5725862"/>
                <a:gd name="connsiteX28" fmla="*/ 2457450 w 9363075"/>
                <a:gd name="connsiteY28" fmla="*/ 5087687 h 5725862"/>
                <a:gd name="connsiteX29" fmla="*/ 2476500 w 9363075"/>
                <a:gd name="connsiteY29" fmla="*/ 5049587 h 5725862"/>
                <a:gd name="connsiteX30" fmla="*/ 2505075 w 9363075"/>
                <a:gd name="connsiteY30" fmla="*/ 5021012 h 5725862"/>
                <a:gd name="connsiteX31" fmla="*/ 2543175 w 9363075"/>
                <a:gd name="connsiteY31" fmla="*/ 4973387 h 5725862"/>
                <a:gd name="connsiteX32" fmla="*/ 2676525 w 9363075"/>
                <a:gd name="connsiteY32" fmla="*/ 4773362 h 5725862"/>
                <a:gd name="connsiteX33" fmla="*/ 2714625 w 9363075"/>
                <a:gd name="connsiteY33" fmla="*/ 4716212 h 5725862"/>
                <a:gd name="connsiteX34" fmla="*/ 2733675 w 9363075"/>
                <a:gd name="connsiteY34" fmla="*/ 4687637 h 5725862"/>
                <a:gd name="connsiteX35" fmla="*/ 2743200 w 9363075"/>
                <a:gd name="connsiteY35" fmla="*/ 4659062 h 5725862"/>
                <a:gd name="connsiteX36" fmla="*/ 2781300 w 9363075"/>
                <a:gd name="connsiteY36" fmla="*/ 4601912 h 5725862"/>
                <a:gd name="connsiteX37" fmla="*/ 2819400 w 9363075"/>
                <a:gd name="connsiteY37" fmla="*/ 4516187 h 5725862"/>
                <a:gd name="connsiteX38" fmla="*/ 2847975 w 9363075"/>
                <a:gd name="connsiteY38" fmla="*/ 4459037 h 5725862"/>
                <a:gd name="connsiteX39" fmla="*/ 2857500 w 9363075"/>
                <a:gd name="connsiteY39" fmla="*/ 4420937 h 5725862"/>
                <a:gd name="connsiteX40" fmla="*/ 2876550 w 9363075"/>
                <a:gd name="connsiteY40" fmla="*/ 4363787 h 5725862"/>
                <a:gd name="connsiteX41" fmla="*/ 2905125 w 9363075"/>
                <a:gd name="connsiteY41" fmla="*/ 4278062 h 5725862"/>
                <a:gd name="connsiteX42" fmla="*/ 2933700 w 9363075"/>
                <a:gd name="connsiteY42" fmla="*/ 4192337 h 5725862"/>
                <a:gd name="connsiteX43" fmla="*/ 2943225 w 9363075"/>
                <a:gd name="connsiteY43" fmla="*/ 4163762 h 5725862"/>
                <a:gd name="connsiteX44" fmla="*/ 2962275 w 9363075"/>
                <a:gd name="connsiteY44" fmla="*/ 4125662 h 5725862"/>
                <a:gd name="connsiteX45" fmla="*/ 2981325 w 9363075"/>
                <a:gd name="connsiteY45" fmla="*/ 4068512 h 5725862"/>
                <a:gd name="connsiteX46" fmla="*/ 3019425 w 9363075"/>
                <a:gd name="connsiteY46" fmla="*/ 4011362 h 5725862"/>
                <a:gd name="connsiteX47" fmla="*/ 3048000 w 9363075"/>
                <a:gd name="connsiteY47" fmla="*/ 3916112 h 5725862"/>
                <a:gd name="connsiteX48" fmla="*/ 3086100 w 9363075"/>
                <a:gd name="connsiteY48" fmla="*/ 3830387 h 5725862"/>
                <a:gd name="connsiteX49" fmla="*/ 3105150 w 9363075"/>
                <a:gd name="connsiteY49" fmla="*/ 3792287 h 5725862"/>
                <a:gd name="connsiteX50" fmla="*/ 3143250 w 9363075"/>
                <a:gd name="connsiteY50" fmla="*/ 3687512 h 5725862"/>
                <a:gd name="connsiteX51" fmla="*/ 3152775 w 9363075"/>
                <a:gd name="connsiteY51" fmla="*/ 3649412 h 5725862"/>
                <a:gd name="connsiteX52" fmla="*/ 3171825 w 9363075"/>
                <a:gd name="connsiteY52" fmla="*/ 3592262 h 5725862"/>
                <a:gd name="connsiteX53" fmla="*/ 3190875 w 9363075"/>
                <a:gd name="connsiteY53" fmla="*/ 3516062 h 5725862"/>
                <a:gd name="connsiteX54" fmla="*/ 3228975 w 9363075"/>
                <a:gd name="connsiteY54" fmla="*/ 3439862 h 5725862"/>
                <a:gd name="connsiteX55" fmla="*/ 3238500 w 9363075"/>
                <a:gd name="connsiteY55" fmla="*/ 3392237 h 5725862"/>
                <a:gd name="connsiteX56" fmla="*/ 3257550 w 9363075"/>
                <a:gd name="connsiteY56" fmla="*/ 3354137 h 5725862"/>
                <a:gd name="connsiteX57" fmla="*/ 3286125 w 9363075"/>
                <a:gd name="connsiteY57" fmla="*/ 3268412 h 5725862"/>
                <a:gd name="connsiteX58" fmla="*/ 3314700 w 9363075"/>
                <a:gd name="connsiteY58" fmla="*/ 3192212 h 5725862"/>
                <a:gd name="connsiteX59" fmla="*/ 3333750 w 9363075"/>
                <a:gd name="connsiteY59" fmla="*/ 3125537 h 5725862"/>
                <a:gd name="connsiteX60" fmla="*/ 3362325 w 9363075"/>
                <a:gd name="connsiteY60" fmla="*/ 3058862 h 5725862"/>
                <a:gd name="connsiteX61" fmla="*/ 3371850 w 9363075"/>
                <a:gd name="connsiteY61" fmla="*/ 3011237 h 5725862"/>
                <a:gd name="connsiteX62" fmla="*/ 3390900 w 9363075"/>
                <a:gd name="connsiteY62" fmla="*/ 2954087 h 5725862"/>
                <a:gd name="connsiteX63" fmla="*/ 3400425 w 9363075"/>
                <a:gd name="connsiteY63" fmla="*/ 2906462 h 5725862"/>
                <a:gd name="connsiteX64" fmla="*/ 3419475 w 9363075"/>
                <a:gd name="connsiteY64" fmla="*/ 2849312 h 5725862"/>
                <a:gd name="connsiteX65" fmla="*/ 3438525 w 9363075"/>
                <a:gd name="connsiteY65" fmla="*/ 2782637 h 5725862"/>
                <a:gd name="connsiteX66" fmla="*/ 3457575 w 9363075"/>
                <a:gd name="connsiteY66" fmla="*/ 2754062 h 5725862"/>
                <a:gd name="connsiteX67" fmla="*/ 3467100 w 9363075"/>
                <a:gd name="connsiteY67" fmla="*/ 2715962 h 5725862"/>
                <a:gd name="connsiteX68" fmla="*/ 3476625 w 9363075"/>
                <a:gd name="connsiteY68" fmla="*/ 2687387 h 5725862"/>
                <a:gd name="connsiteX69" fmla="*/ 3486150 w 9363075"/>
                <a:gd name="connsiteY69" fmla="*/ 2639762 h 5725862"/>
                <a:gd name="connsiteX70" fmla="*/ 3505200 w 9363075"/>
                <a:gd name="connsiteY70" fmla="*/ 2601662 h 5725862"/>
                <a:gd name="connsiteX71" fmla="*/ 3533775 w 9363075"/>
                <a:gd name="connsiteY71" fmla="*/ 2515937 h 5725862"/>
                <a:gd name="connsiteX72" fmla="*/ 3543300 w 9363075"/>
                <a:gd name="connsiteY72" fmla="*/ 2477837 h 5725862"/>
                <a:gd name="connsiteX73" fmla="*/ 3562350 w 9363075"/>
                <a:gd name="connsiteY73" fmla="*/ 2420687 h 5725862"/>
                <a:gd name="connsiteX74" fmla="*/ 3571875 w 9363075"/>
                <a:gd name="connsiteY74" fmla="*/ 2392112 h 5725862"/>
                <a:gd name="connsiteX75" fmla="*/ 3581400 w 9363075"/>
                <a:gd name="connsiteY75" fmla="*/ 2344487 h 5725862"/>
                <a:gd name="connsiteX76" fmla="*/ 3600450 w 9363075"/>
                <a:gd name="connsiteY76" fmla="*/ 2306387 h 5725862"/>
                <a:gd name="connsiteX77" fmla="*/ 3619500 w 9363075"/>
                <a:gd name="connsiteY77" fmla="*/ 2249237 h 5725862"/>
                <a:gd name="connsiteX78" fmla="*/ 3629025 w 9363075"/>
                <a:gd name="connsiteY78" fmla="*/ 2220662 h 5725862"/>
                <a:gd name="connsiteX79" fmla="*/ 3648075 w 9363075"/>
                <a:gd name="connsiteY79" fmla="*/ 2153987 h 5725862"/>
                <a:gd name="connsiteX80" fmla="*/ 3667125 w 9363075"/>
                <a:gd name="connsiteY80" fmla="*/ 2125412 h 5725862"/>
                <a:gd name="connsiteX81" fmla="*/ 3676650 w 9363075"/>
                <a:gd name="connsiteY81" fmla="*/ 2096837 h 5725862"/>
                <a:gd name="connsiteX82" fmla="*/ 3695700 w 9363075"/>
                <a:gd name="connsiteY82" fmla="*/ 2020637 h 5725862"/>
                <a:gd name="connsiteX83" fmla="*/ 3714750 w 9363075"/>
                <a:gd name="connsiteY83" fmla="*/ 1963487 h 5725862"/>
                <a:gd name="connsiteX84" fmla="*/ 3724275 w 9363075"/>
                <a:gd name="connsiteY84" fmla="*/ 1934912 h 5725862"/>
                <a:gd name="connsiteX85" fmla="*/ 3733800 w 9363075"/>
                <a:gd name="connsiteY85" fmla="*/ 1763462 h 5725862"/>
                <a:gd name="connsiteX86" fmla="*/ 3762375 w 9363075"/>
                <a:gd name="connsiteY86" fmla="*/ 1677737 h 5725862"/>
                <a:gd name="connsiteX87" fmla="*/ 3781425 w 9363075"/>
                <a:gd name="connsiteY87" fmla="*/ 1620587 h 5725862"/>
                <a:gd name="connsiteX88" fmla="*/ 3790950 w 9363075"/>
                <a:gd name="connsiteY88" fmla="*/ 1592012 h 5725862"/>
                <a:gd name="connsiteX89" fmla="*/ 3800475 w 9363075"/>
                <a:gd name="connsiteY89" fmla="*/ 1553912 h 5725862"/>
                <a:gd name="connsiteX90" fmla="*/ 3819525 w 9363075"/>
                <a:gd name="connsiteY90" fmla="*/ 1525337 h 5725862"/>
                <a:gd name="connsiteX91" fmla="*/ 3838575 w 9363075"/>
                <a:gd name="connsiteY91" fmla="*/ 1468187 h 5725862"/>
                <a:gd name="connsiteX92" fmla="*/ 3848100 w 9363075"/>
                <a:gd name="connsiteY92" fmla="*/ 1439612 h 5725862"/>
                <a:gd name="connsiteX93" fmla="*/ 3867150 w 9363075"/>
                <a:gd name="connsiteY93" fmla="*/ 1411037 h 5725862"/>
                <a:gd name="connsiteX94" fmla="*/ 3895725 w 9363075"/>
                <a:gd name="connsiteY94" fmla="*/ 1306262 h 5725862"/>
                <a:gd name="connsiteX95" fmla="*/ 3914775 w 9363075"/>
                <a:gd name="connsiteY95" fmla="*/ 1277687 h 5725862"/>
                <a:gd name="connsiteX96" fmla="*/ 3933825 w 9363075"/>
                <a:gd name="connsiteY96" fmla="*/ 1220537 h 5725862"/>
                <a:gd name="connsiteX97" fmla="*/ 3971925 w 9363075"/>
                <a:gd name="connsiteY97" fmla="*/ 1144337 h 5725862"/>
                <a:gd name="connsiteX98" fmla="*/ 3990975 w 9363075"/>
                <a:gd name="connsiteY98" fmla="*/ 1087187 h 5725862"/>
                <a:gd name="connsiteX99" fmla="*/ 4000500 w 9363075"/>
                <a:gd name="connsiteY99" fmla="*/ 1058612 h 5725862"/>
                <a:gd name="connsiteX100" fmla="*/ 4019550 w 9363075"/>
                <a:gd name="connsiteY100" fmla="*/ 1030037 h 5725862"/>
                <a:gd name="connsiteX101" fmla="*/ 4038600 w 9363075"/>
                <a:gd name="connsiteY101" fmla="*/ 972887 h 5725862"/>
                <a:gd name="connsiteX102" fmla="*/ 4057650 w 9363075"/>
                <a:gd name="connsiteY102" fmla="*/ 915737 h 5725862"/>
                <a:gd name="connsiteX103" fmla="*/ 4067175 w 9363075"/>
                <a:gd name="connsiteY103" fmla="*/ 887162 h 5725862"/>
                <a:gd name="connsiteX104" fmla="*/ 4076700 w 9363075"/>
                <a:gd name="connsiteY104" fmla="*/ 849062 h 5725862"/>
                <a:gd name="connsiteX105" fmla="*/ 4095750 w 9363075"/>
                <a:gd name="connsiteY105" fmla="*/ 810962 h 5725862"/>
                <a:gd name="connsiteX106" fmla="*/ 4105275 w 9363075"/>
                <a:gd name="connsiteY106" fmla="*/ 763337 h 5725862"/>
                <a:gd name="connsiteX107" fmla="*/ 4133850 w 9363075"/>
                <a:gd name="connsiteY107" fmla="*/ 687137 h 5725862"/>
                <a:gd name="connsiteX108" fmla="*/ 4143375 w 9363075"/>
                <a:gd name="connsiteY108" fmla="*/ 658562 h 5725862"/>
                <a:gd name="connsiteX109" fmla="*/ 4162425 w 9363075"/>
                <a:gd name="connsiteY109" fmla="*/ 629987 h 5725862"/>
                <a:gd name="connsiteX110" fmla="*/ 4181475 w 9363075"/>
                <a:gd name="connsiteY110" fmla="*/ 572837 h 5725862"/>
                <a:gd name="connsiteX111" fmla="*/ 4210050 w 9363075"/>
                <a:gd name="connsiteY111" fmla="*/ 515687 h 5725862"/>
                <a:gd name="connsiteX112" fmla="*/ 4229100 w 9363075"/>
                <a:gd name="connsiteY112" fmla="*/ 487112 h 5725862"/>
                <a:gd name="connsiteX113" fmla="*/ 4257675 w 9363075"/>
                <a:gd name="connsiteY113" fmla="*/ 401387 h 5725862"/>
                <a:gd name="connsiteX114" fmla="*/ 4276725 w 9363075"/>
                <a:gd name="connsiteY114" fmla="*/ 372812 h 5725862"/>
                <a:gd name="connsiteX115" fmla="*/ 4286250 w 9363075"/>
                <a:gd name="connsiteY115" fmla="*/ 344237 h 5725862"/>
                <a:gd name="connsiteX116" fmla="*/ 4305300 w 9363075"/>
                <a:gd name="connsiteY116" fmla="*/ 315662 h 5725862"/>
                <a:gd name="connsiteX117" fmla="*/ 4314825 w 9363075"/>
                <a:gd name="connsiteY117" fmla="*/ 287087 h 5725862"/>
                <a:gd name="connsiteX118" fmla="*/ 4333875 w 9363075"/>
                <a:gd name="connsiteY118" fmla="*/ 258512 h 5725862"/>
                <a:gd name="connsiteX119" fmla="*/ 4381500 w 9363075"/>
                <a:gd name="connsiteY119" fmla="*/ 182312 h 5725862"/>
                <a:gd name="connsiteX120" fmla="*/ 4400550 w 9363075"/>
                <a:gd name="connsiteY120" fmla="*/ 125162 h 5725862"/>
                <a:gd name="connsiteX121" fmla="*/ 4457700 w 9363075"/>
                <a:gd name="connsiteY121" fmla="*/ 68012 h 5725862"/>
                <a:gd name="connsiteX122" fmla="*/ 4514850 w 9363075"/>
                <a:gd name="connsiteY122" fmla="*/ 39437 h 5725862"/>
                <a:gd name="connsiteX123" fmla="*/ 4543425 w 9363075"/>
                <a:gd name="connsiteY123" fmla="*/ 20387 h 5725862"/>
                <a:gd name="connsiteX124" fmla="*/ 4610100 w 9363075"/>
                <a:gd name="connsiteY124" fmla="*/ 1337 h 5725862"/>
                <a:gd name="connsiteX125" fmla="*/ 4800600 w 9363075"/>
                <a:gd name="connsiteY125" fmla="*/ 10862 h 5725862"/>
                <a:gd name="connsiteX126" fmla="*/ 4819650 w 9363075"/>
                <a:gd name="connsiteY126" fmla="*/ 68012 h 5725862"/>
                <a:gd name="connsiteX127" fmla="*/ 4838700 w 9363075"/>
                <a:gd name="connsiteY127" fmla="*/ 96587 h 5725862"/>
                <a:gd name="connsiteX128" fmla="*/ 4857750 w 9363075"/>
                <a:gd name="connsiteY128" fmla="*/ 153737 h 5725862"/>
                <a:gd name="connsiteX129" fmla="*/ 4876800 w 9363075"/>
                <a:gd name="connsiteY129" fmla="*/ 210887 h 5725862"/>
                <a:gd name="connsiteX130" fmla="*/ 4895850 w 9363075"/>
                <a:gd name="connsiteY130" fmla="*/ 287087 h 5725862"/>
                <a:gd name="connsiteX131" fmla="*/ 4924425 w 9363075"/>
                <a:gd name="connsiteY131" fmla="*/ 372812 h 5725862"/>
                <a:gd name="connsiteX132" fmla="*/ 4933950 w 9363075"/>
                <a:gd name="connsiteY132" fmla="*/ 401387 h 5725862"/>
                <a:gd name="connsiteX133" fmla="*/ 4943475 w 9363075"/>
                <a:gd name="connsiteY133" fmla="*/ 429962 h 5725862"/>
                <a:gd name="connsiteX134" fmla="*/ 4962525 w 9363075"/>
                <a:gd name="connsiteY134" fmla="*/ 468062 h 5725862"/>
                <a:gd name="connsiteX135" fmla="*/ 4991100 w 9363075"/>
                <a:gd name="connsiteY135" fmla="*/ 553787 h 5725862"/>
                <a:gd name="connsiteX136" fmla="*/ 5019675 w 9363075"/>
                <a:gd name="connsiteY136" fmla="*/ 639512 h 5725862"/>
                <a:gd name="connsiteX137" fmla="*/ 5029200 w 9363075"/>
                <a:gd name="connsiteY137" fmla="*/ 668087 h 5725862"/>
                <a:gd name="connsiteX138" fmla="*/ 5048250 w 9363075"/>
                <a:gd name="connsiteY138" fmla="*/ 706187 h 5725862"/>
                <a:gd name="connsiteX139" fmla="*/ 5095875 w 9363075"/>
                <a:gd name="connsiteY139" fmla="*/ 801437 h 5725862"/>
                <a:gd name="connsiteX140" fmla="*/ 5124450 w 9363075"/>
                <a:gd name="connsiteY140" fmla="*/ 887162 h 5725862"/>
                <a:gd name="connsiteX141" fmla="*/ 5143500 w 9363075"/>
                <a:gd name="connsiteY141" fmla="*/ 953837 h 5725862"/>
                <a:gd name="connsiteX142" fmla="*/ 5162550 w 9363075"/>
                <a:gd name="connsiteY142" fmla="*/ 982412 h 5725862"/>
                <a:gd name="connsiteX143" fmla="*/ 5191125 w 9363075"/>
                <a:gd name="connsiteY143" fmla="*/ 1049087 h 5725862"/>
                <a:gd name="connsiteX144" fmla="*/ 5210175 w 9363075"/>
                <a:gd name="connsiteY144" fmla="*/ 1115762 h 5725862"/>
                <a:gd name="connsiteX145" fmla="*/ 5229225 w 9363075"/>
                <a:gd name="connsiteY145" fmla="*/ 1144337 h 5725862"/>
                <a:gd name="connsiteX146" fmla="*/ 5257800 w 9363075"/>
                <a:gd name="connsiteY146" fmla="*/ 1268162 h 5725862"/>
                <a:gd name="connsiteX147" fmla="*/ 5267325 w 9363075"/>
                <a:gd name="connsiteY147" fmla="*/ 1296737 h 5725862"/>
                <a:gd name="connsiteX148" fmla="*/ 5286375 w 9363075"/>
                <a:gd name="connsiteY148" fmla="*/ 1325312 h 5725862"/>
                <a:gd name="connsiteX149" fmla="*/ 5295900 w 9363075"/>
                <a:gd name="connsiteY149" fmla="*/ 1363412 h 5725862"/>
                <a:gd name="connsiteX150" fmla="*/ 5305425 w 9363075"/>
                <a:gd name="connsiteY150" fmla="*/ 1391987 h 5725862"/>
                <a:gd name="connsiteX151" fmla="*/ 5324475 w 9363075"/>
                <a:gd name="connsiteY151" fmla="*/ 1487237 h 5725862"/>
                <a:gd name="connsiteX152" fmla="*/ 5343525 w 9363075"/>
                <a:gd name="connsiteY152" fmla="*/ 1563437 h 5725862"/>
                <a:gd name="connsiteX153" fmla="*/ 5353050 w 9363075"/>
                <a:gd name="connsiteY153" fmla="*/ 1592012 h 5725862"/>
                <a:gd name="connsiteX154" fmla="*/ 5372100 w 9363075"/>
                <a:gd name="connsiteY154" fmla="*/ 1687262 h 5725862"/>
                <a:gd name="connsiteX155" fmla="*/ 5381625 w 9363075"/>
                <a:gd name="connsiteY155" fmla="*/ 1725362 h 5725862"/>
                <a:gd name="connsiteX156" fmla="*/ 5391150 w 9363075"/>
                <a:gd name="connsiteY156" fmla="*/ 1792037 h 5725862"/>
                <a:gd name="connsiteX157" fmla="*/ 5400675 w 9363075"/>
                <a:gd name="connsiteY157" fmla="*/ 1820612 h 5725862"/>
                <a:gd name="connsiteX158" fmla="*/ 5410200 w 9363075"/>
                <a:gd name="connsiteY158" fmla="*/ 1868237 h 5725862"/>
                <a:gd name="connsiteX159" fmla="*/ 5429250 w 9363075"/>
                <a:gd name="connsiteY159" fmla="*/ 1925387 h 5725862"/>
                <a:gd name="connsiteX160" fmla="*/ 5438775 w 9363075"/>
                <a:gd name="connsiteY160" fmla="*/ 1953962 h 5725862"/>
                <a:gd name="connsiteX161" fmla="*/ 5448300 w 9363075"/>
                <a:gd name="connsiteY161" fmla="*/ 1982537 h 5725862"/>
                <a:gd name="connsiteX162" fmla="*/ 5476875 w 9363075"/>
                <a:gd name="connsiteY162" fmla="*/ 2039687 h 5725862"/>
                <a:gd name="connsiteX163" fmla="*/ 5514975 w 9363075"/>
                <a:gd name="connsiteY163" fmla="*/ 2125412 h 5725862"/>
                <a:gd name="connsiteX164" fmla="*/ 5534025 w 9363075"/>
                <a:gd name="connsiteY164" fmla="*/ 2211137 h 5725862"/>
                <a:gd name="connsiteX165" fmla="*/ 5543550 w 9363075"/>
                <a:gd name="connsiteY165" fmla="*/ 2239712 h 5725862"/>
                <a:gd name="connsiteX166" fmla="*/ 5562600 w 9363075"/>
                <a:gd name="connsiteY166" fmla="*/ 2334962 h 5725862"/>
                <a:gd name="connsiteX167" fmla="*/ 5581650 w 9363075"/>
                <a:gd name="connsiteY167" fmla="*/ 2392112 h 5725862"/>
                <a:gd name="connsiteX168" fmla="*/ 5610225 w 9363075"/>
                <a:gd name="connsiteY168" fmla="*/ 2496887 h 5725862"/>
                <a:gd name="connsiteX169" fmla="*/ 5629275 w 9363075"/>
                <a:gd name="connsiteY169" fmla="*/ 2563562 h 5725862"/>
                <a:gd name="connsiteX170" fmla="*/ 5638800 w 9363075"/>
                <a:gd name="connsiteY170" fmla="*/ 2620712 h 5725862"/>
                <a:gd name="connsiteX171" fmla="*/ 5657850 w 9363075"/>
                <a:gd name="connsiteY171" fmla="*/ 2658812 h 5725862"/>
                <a:gd name="connsiteX172" fmla="*/ 5667375 w 9363075"/>
                <a:gd name="connsiteY172" fmla="*/ 2725487 h 5725862"/>
                <a:gd name="connsiteX173" fmla="*/ 5676900 w 9363075"/>
                <a:gd name="connsiteY173" fmla="*/ 2754062 h 5725862"/>
                <a:gd name="connsiteX174" fmla="*/ 5686425 w 9363075"/>
                <a:gd name="connsiteY174" fmla="*/ 2792162 h 5725862"/>
                <a:gd name="connsiteX175" fmla="*/ 5715000 w 9363075"/>
                <a:gd name="connsiteY175" fmla="*/ 2877887 h 5725862"/>
                <a:gd name="connsiteX176" fmla="*/ 5743575 w 9363075"/>
                <a:gd name="connsiteY176" fmla="*/ 2982662 h 5725862"/>
                <a:gd name="connsiteX177" fmla="*/ 5753100 w 9363075"/>
                <a:gd name="connsiteY177" fmla="*/ 3049337 h 5725862"/>
                <a:gd name="connsiteX178" fmla="*/ 5762625 w 9363075"/>
                <a:gd name="connsiteY178" fmla="*/ 3077912 h 5725862"/>
                <a:gd name="connsiteX179" fmla="*/ 5772150 w 9363075"/>
                <a:gd name="connsiteY179" fmla="*/ 3144587 h 5725862"/>
                <a:gd name="connsiteX180" fmla="*/ 5781675 w 9363075"/>
                <a:gd name="connsiteY180" fmla="*/ 3173162 h 5725862"/>
                <a:gd name="connsiteX181" fmla="*/ 5800725 w 9363075"/>
                <a:gd name="connsiteY181" fmla="*/ 3249362 h 5725862"/>
                <a:gd name="connsiteX182" fmla="*/ 5810250 w 9363075"/>
                <a:gd name="connsiteY182" fmla="*/ 3316037 h 5725862"/>
                <a:gd name="connsiteX183" fmla="*/ 5829300 w 9363075"/>
                <a:gd name="connsiteY183" fmla="*/ 3373187 h 5725862"/>
                <a:gd name="connsiteX184" fmla="*/ 5848350 w 9363075"/>
                <a:gd name="connsiteY184" fmla="*/ 3458912 h 5725862"/>
                <a:gd name="connsiteX185" fmla="*/ 5867400 w 9363075"/>
                <a:gd name="connsiteY185" fmla="*/ 3535112 h 5725862"/>
                <a:gd name="connsiteX186" fmla="*/ 5886450 w 9363075"/>
                <a:gd name="connsiteY186" fmla="*/ 3563687 h 5725862"/>
                <a:gd name="connsiteX187" fmla="*/ 5915025 w 9363075"/>
                <a:gd name="connsiteY187" fmla="*/ 3639887 h 5725862"/>
                <a:gd name="connsiteX188" fmla="*/ 5934075 w 9363075"/>
                <a:gd name="connsiteY188" fmla="*/ 3697037 h 5725862"/>
                <a:gd name="connsiteX189" fmla="*/ 5972175 w 9363075"/>
                <a:gd name="connsiteY189" fmla="*/ 3754187 h 5725862"/>
                <a:gd name="connsiteX190" fmla="*/ 6010275 w 9363075"/>
                <a:gd name="connsiteY190" fmla="*/ 3830387 h 5725862"/>
                <a:gd name="connsiteX191" fmla="*/ 6019800 w 9363075"/>
                <a:gd name="connsiteY191" fmla="*/ 3858962 h 5725862"/>
                <a:gd name="connsiteX192" fmla="*/ 6038850 w 9363075"/>
                <a:gd name="connsiteY192" fmla="*/ 3887537 h 5725862"/>
                <a:gd name="connsiteX193" fmla="*/ 6048375 w 9363075"/>
                <a:gd name="connsiteY193" fmla="*/ 3916112 h 5725862"/>
                <a:gd name="connsiteX194" fmla="*/ 6086475 w 9363075"/>
                <a:gd name="connsiteY194" fmla="*/ 3973262 h 5725862"/>
                <a:gd name="connsiteX195" fmla="*/ 6105525 w 9363075"/>
                <a:gd name="connsiteY195" fmla="*/ 4039937 h 5725862"/>
                <a:gd name="connsiteX196" fmla="*/ 6153150 w 9363075"/>
                <a:gd name="connsiteY196" fmla="*/ 4106612 h 5725862"/>
                <a:gd name="connsiteX197" fmla="*/ 6200775 w 9363075"/>
                <a:gd name="connsiteY197" fmla="*/ 4239962 h 5725862"/>
                <a:gd name="connsiteX198" fmla="*/ 6219825 w 9363075"/>
                <a:gd name="connsiteY198" fmla="*/ 4268537 h 5725862"/>
                <a:gd name="connsiteX199" fmla="*/ 6257925 w 9363075"/>
                <a:gd name="connsiteY199" fmla="*/ 4373312 h 5725862"/>
                <a:gd name="connsiteX200" fmla="*/ 6296025 w 9363075"/>
                <a:gd name="connsiteY200" fmla="*/ 4449512 h 5725862"/>
                <a:gd name="connsiteX201" fmla="*/ 6315075 w 9363075"/>
                <a:gd name="connsiteY201" fmla="*/ 4525712 h 5725862"/>
                <a:gd name="connsiteX202" fmla="*/ 6343650 w 9363075"/>
                <a:gd name="connsiteY202" fmla="*/ 4554287 h 5725862"/>
                <a:gd name="connsiteX203" fmla="*/ 6353175 w 9363075"/>
                <a:gd name="connsiteY203" fmla="*/ 4592387 h 5725862"/>
                <a:gd name="connsiteX204" fmla="*/ 6400800 w 9363075"/>
                <a:gd name="connsiteY204" fmla="*/ 4649537 h 5725862"/>
                <a:gd name="connsiteX205" fmla="*/ 6438900 w 9363075"/>
                <a:gd name="connsiteY205" fmla="*/ 4706687 h 5725862"/>
                <a:gd name="connsiteX206" fmla="*/ 6467475 w 9363075"/>
                <a:gd name="connsiteY206" fmla="*/ 4744787 h 5725862"/>
                <a:gd name="connsiteX207" fmla="*/ 6496050 w 9363075"/>
                <a:gd name="connsiteY207" fmla="*/ 4773362 h 5725862"/>
                <a:gd name="connsiteX208" fmla="*/ 6524625 w 9363075"/>
                <a:gd name="connsiteY208" fmla="*/ 4811462 h 5725862"/>
                <a:gd name="connsiteX209" fmla="*/ 6553200 w 9363075"/>
                <a:gd name="connsiteY209" fmla="*/ 4840037 h 5725862"/>
                <a:gd name="connsiteX210" fmla="*/ 6572250 w 9363075"/>
                <a:gd name="connsiteY210" fmla="*/ 4868612 h 5725862"/>
                <a:gd name="connsiteX211" fmla="*/ 6600825 w 9363075"/>
                <a:gd name="connsiteY211" fmla="*/ 4897187 h 5725862"/>
                <a:gd name="connsiteX212" fmla="*/ 6638925 w 9363075"/>
                <a:gd name="connsiteY212" fmla="*/ 4963862 h 5725862"/>
                <a:gd name="connsiteX213" fmla="*/ 6667500 w 9363075"/>
                <a:gd name="connsiteY213" fmla="*/ 4982912 h 5725862"/>
                <a:gd name="connsiteX214" fmla="*/ 6705600 w 9363075"/>
                <a:gd name="connsiteY214" fmla="*/ 5040062 h 5725862"/>
                <a:gd name="connsiteX215" fmla="*/ 6743700 w 9363075"/>
                <a:gd name="connsiteY215" fmla="*/ 5106737 h 5725862"/>
                <a:gd name="connsiteX216" fmla="*/ 6772275 w 9363075"/>
                <a:gd name="connsiteY216" fmla="*/ 5135312 h 5725862"/>
                <a:gd name="connsiteX217" fmla="*/ 6791325 w 9363075"/>
                <a:gd name="connsiteY217" fmla="*/ 5163887 h 5725862"/>
                <a:gd name="connsiteX218" fmla="*/ 6838950 w 9363075"/>
                <a:gd name="connsiteY218" fmla="*/ 5211512 h 5725862"/>
                <a:gd name="connsiteX219" fmla="*/ 6867525 w 9363075"/>
                <a:gd name="connsiteY219" fmla="*/ 5268662 h 5725862"/>
                <a:gd name="connsiteX220" fmla="*/ 6924675 w 9363075"/>
                <a:gd name="connsiteY220" fmla="*/ 5335337 h 5725862"/>
                <a:gd name="connsiteX221" fmla="*/ 6943725 w 9363075"/>
                <a:gd name="connsiteY221" fmla="*/ 5363912 h 5725862"/>
                <a:gd name="connsiteX222" fmla="*/ 6991350 w 9363075"/>
                <a:gd name="connsiteY222" fmla="*/ 5402012 h 5725862"/>
                <a:gd name="connsiteX223" fmla="*/ 7038975 w 9363075"/>
                <a:gd name="connsiteY223" fmla="*/ 5449637 h 5725862"/>
                <a:gd name="connsiteX224" fmla="*/ 7086600 w 9363075"/>
                <a:gd name="connsiteY224" fmla="*/ 5497262 h 5725862"/>
                <a:gd name="connsiteX225" fmla="*/ 7134225 w 9363075"/>
                <a:gd name="connsiteY225" fmla="*/ 5535362 h 5725862"/>
                <a:gd name="connsiteX226" fmla="*/ 7172325 w 9363075"/>
                <a:gd name="connsiteY226" fmla="*/ 5573462 h 5725862"/>
                <a:gd name="connsiteX227" fmla="*/ 7324725 w 9363075"/>
                <a:gd name="connsiteY227" fmla="*/ 5649662 h 5725862"/>
                <a:gd name="connsiteX228" fmla="*/ 7353300 w 9363075"/>
                <a:gd name="connsiteY228" fmla="*/ 5659187 h 5725862"/>
                <a:gd name="connsiteX229" fmla="*/ 7381875 w 9363075"/>
                <a:gd name="connsiteY229" fmla="*/ 5668712 h 5725862"/>
                <a:gd name="connsiteX230" fmla="*/ 7419975 w 9363075"/>
                <a:gd name="connsiteY230" fmla="*/ 5678237 h 5725862"/>
                <a:gd name="connsiteX231" fmla="*/ 7524750 w 9363075"/>
                <a:gd name="connsiteY231" fmla="*/ 5687762 h 5725862"/>
                <a:gd name="connsiteX232" fmla="*/ 7677150 w 9363075"/>
                <a:gd name="connsiteY232" fmla="*/ 5706812 h 5725862"/>
                <a:gd name="connsiteX233" fmla="*/ 8077200 w 9363075"/>
                <a:gd name="connsiteY233" fmla="*/ 5725862 h 5725862"/>
                <a:gd name="connsiteX234" fmla="*/ 9086850 w 9363075"/>
                <a:gd name="connsiteY234" fmla="*/ 5716337 h 5725862"/>
                <a:gd name="connsiteX235" fmla="*/ 9248775 w 9363075"/>
                <a:gd name="connsiteY235" fmla="*/ 5706812 h 5725862"/>
                <a:gd name="connsiteX236" fmla="*/ 9363075 w 9363075"/>
                <a:gd name="connsiteY236" fmla="*/ 5697287 h 57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9363075" h="5725862">
                  <a:moveTo>
                    <a:pt x="0" y="5582987"/>
                  </a:moveTo>
                  <a:cubicBezTo>
                    <a:pt x="47625" y="5592512"/>
                    <a:pt x="95463" y="5601026"/>
                    <a:pt x="142875" y="5611562"/>
                  </a:cubicBezTo>
                  <a:cubicBezTo>
                    <a:pt x="152676" y="5613740"/>
                    <a:pt x="161572" y="5619291"/>
                    <a:pt x="171450" y="5621087"/>
                  </a:cubicBezTo>
                  <a:cubicBezTo>
                    <a:pt x="196635" y="5625666"/>
                    <a:pt x="222250" y="5627437"/>
                    <a:pt x="247650" y="5630612"/>
                  </a:cubicBezTo>
                  <a:lnTo>
                    <a:pt x="790575" y="5621087"/>
                  </a:lnTo>
                  <a:cubicBezTo>
                    <a:pt x="813015" y="5620386"/>
                    <a:pt x="834849" y="5613055"/>
                    <a:pt x="857250" y="5611562"/>
                  </a:cubicBezTo>
                  <a:cubicBezTo>
                    <a:pt x="930182" y="5606700"/>
                    <a:pt x="1003300" y="5605212"/>
                    <a:pt x="1076325" y="5602037"/>
                  </a:cubicBezTo>
                  <a:cubicBezTo>
                    <a:pt x="1104900" y="5598862"/>
                    <a:pt x="1133551" y="5596312"/>
                    <a:pt x="1162050" y="5592512"/>
                  </a:cubicBezTo>
                  <a:cubicBezTo>
                    <a:pt x="1181193" y="5589960"/>
                    <a:pt x="1200199" y="5586442"/>
                    <a:pt x="1219200" y="5582987"/>
                  </a:cubicBezTo>
                  <a:cubicBezTo>
                    <a:pt x="1235128" y="5580091"/>
                    <a:pt x="1250778" y="5575602"/>
                    <a:pt x="1266825" y="5573462"/>
                  </a:cubicBezTo>
                  <a:cubicBezTo>
                    <a:pt x="1298453" y="5569245"/>
                    <a:pt x="1330325" y="5567112"/>
                    <a:pt x="1362075" y="5563937"/>
                  </a:cubicBezTo>
                  <a:cubicBezTo>
                    <a:pt x="1426633" y="5542418"/>
                    <a:pt x="1347876" y="5566777"/>
                    <a:pt x="1457325" y="5544887"/>
                  </a:cubicBezTo>
                  <a:cubicBezTo>
                    <a:pt x="1467170" y="5542918"/>
                    <a:pt x="1476160" y="5537797"/>
                    <a:pt x="1485900" y="5535362"/>
                  </a:cubicBezTo>
                  <a:cubicBezTo>
                    <a:pt x="1529535" y="5524453"/>
                    <a:pt x="1563456" y="5522096"/>
                    <a:pt x="1609725" y="5516312"/>
                  </a:cubicBezTo>
                  <a:cubicBezTo>
                    <a:pt x="1685063" y="5491199"/>
                    <a:pt x="1597404" y="5517852"/>
                    <a:pt x="1762125" y="5497262"/>
                  </a:cubicBezTo>
                  <a:cubicBezTo>
                    <a:pt x="1772088" y="5496017"/>
                    <a:pt x="1780777" y="5489264"/>
                    <a:pt x="1790700" y="5487737"/>
                  </a:cubicBezTo>
                  <a:cubicBezTo>
                    <a:pt x="1822237" y="5482885"/>
                    <a:pt x="1854200" y="5481387"/>
                    <a:pt x="1885950" y="5478212"/>
                  </a:cubicBezTo>
                  <a:cubicBezTo>
                    <a:pt x="1964399" y="5452062"/>
                    <a:pt x="1923221" y="5462002"/>
                    <a:pt x="2009775" y="5449637"/>
                  </a:cubicBezTo>
                  <a:lnTo>
                    <a:pt x="2066925" y="5430587"/>
                  </a:lnTo>
                  <a:cubicBezTo>
                    <a:pt x="2076450" y="5427412"/>
                    <a:pt x="2087146" y="5426631"/>
                    <a:pt x="2095500" y="5421062"/>
                  </a:cubicBezTo>
                  <a:lnTo>
                    <a:pt x="2152650" y="5382962"/>
                  </a:lnTo>
                  <a:cubicBezTo>
                    <a:pt x="2159000" y="5373437"/>
                    <a:pt x="2163085" y="5361925"/>
                    <a:pt x="2171700" y="5354387"/>
                  </a:cubicBezTo>
                  <a:cubicBezTo>
                    <a:pt x="2188930" y="5339310"/>
                    <a:pt x="2228850" y="5316287"/>
                    <a:pt x="2228850" y="5316287"/>
                  </a:cubicBezTo>
                  <a:cubicBezTo>
                    <a:pt x="2279650" y="5240087"/>
                    <a:pt x="2212975" y="5332162"/>
                    <a:pt x="2276475" y="5268662"/>
                  </a:cubicBezTo>
                  <a:cubicBezTo>
                    <a:pt x="2284570" y="5260567"/>
                    <a:pt x="2287430" y="5248182"/>
                    <a:pt x="2295525" y="5240087"/>
                  </a:cubicBezTo>
                  <a:cubicBezTo>
                    <a:pt x="2303620" y="5231992"/>
                    <a:pt x="2315544" y="5228642"/>
                    <a:pt x="2324100" y="5221037"/>
                  </a:cubicBezTo>
                  <a:cubicBezTo>
                    <a:pt x="2344236" y="5203139"/>
                    <a:pt x="2362200" y="5182937"/>
                    <a:pt x="2381250" y="5163887"/>
                  </a:cubicBezTo>
                  <a:cubicBezTo>
                    <a:pt x="2390775" y="5154362"/>
                    <a:pt x="2402353" y="5146520"/>
                    <a:pt x="2409825" y="5135312"/>
                  </a:cubicBezTo>
                  <a:cubicBezTo>
                    <a:pt x="2435225" y="5097212"/>
                    <a:pt x="2419350" y="5113087"/>
                    <a:pt x="2457450" y="5087687"/>
                  </a:cubicBezTo>
                  <a:cubicBezTo>
                    <a:pt x="2463800" y="5074987"/>
                    <a:pt x="2468247" y="5061141"/>
                    <a:pt x="2476500" y="5049587"/>
                  </a:cubicBezTo>
                  <a:cubicBezTo>
                    <a:pt x="2484330" y="5038626"/>
                    <a:pt x="2497603" y="5032220"/>
                    <a:pt x="2505075" y="5021012"/>
                  </a:cubicBezTo>
                  <a:cubicBezTo>
                    <a:pt x="2541881" y="4965803"/>
                    <a:pt x="2479268" y="5015992"/>
                    <a:pt x="2543175" y="4973387"/>
                  </a:cubicBezTo>
                  <a:lnTo>
                    <a:pt x="2676525" y="4773362"/>
                  </a:lnTo>
                  <a:lnTo>
                    <a:pt x="2714625" y="4716212"/>
                  </a:lnTo>
                  <a:cubicBezTo>
                    <a:pt x="2720975" y="4706687"/>
                    <a:pt x="2730055" y="4698497"/>
                    <a:pt x="2733675" y="4687637"/>
                  </a:cubicBezTo>
                  <a:cubicBezTo>
                    <a:pt x="2736850" y="4678112"/>
                    <a:pt x="2738324" y="4667839"/>
                    <a:pt x="2743200" y="4659062"/>
                  </a:cubicBezTo>
                  <a:cubicBezTo>
                    <a:pt x="2754319" y="4639048"/>
                    <a:pt x="2774060" y="4623632"/>
                    <a:pt x="2781300" y="4601912"/>
                  </a:cubicBezTo>
                  <a:cubicBezTo>
                    <a:pt x="2830447" y="4454470"/>
                    <a:pt x="2774117" y="4606753"/>
                    <a:pt x="2819400" y="4516187"/>
                  </a:cubicBezTo>
                  <a:cubicBezTo>
                    <a:pt x="2858835" y="4437317"/>
                    <a:pt x="2793380" y="4540929"/>
                    <a:pt x="2847975" y="4459037"/>
                  </a:cubicBezTo>
                  <a:cubicBezTo>
                    <a:pt x="2851150" y="4446337"/>
                    <a:pt x="2853738" y="4433476"/>
                    <a:pt x="2857500" y="4420937"/>
                  </a:cubicBezTo>
                  <a:cubicBezTo>
                    <a:pt x="2863270" y="4401703"/>
                    <a:pt x="2870200" y="4382837"/>
                    <a:pt x="2876550" y="4363787"/>
                  </a:cubicBezTo>
                  <a:lnTo>
                    <a:pt x="2905125" y="4278062"/>
                  </a:lnTo>
                  <a:lnTo>
                    <a:pt x="2933700" y="4192337"/>
                  </a:lnTo>
                  <a:cubicBezTo>
                    <a:pt x="2936875" y="4182812"/>
                    <a:pt x="2938735" y="4172742"/>
                    <a:pt x="2943225" y="4163762"/>
                  </a:cubicBezTo>
                  <a:cubicBezTo>
                    <a:pt x="2949575" y="4151062"/>
                    <a:pt x="2957002" y="4138845"/>
                    <a:pt x="2962275" y="4125662"/>
                  </a:cubicBezTo>
                  <a:cubicBezTo>
                    <a:pt x="2969733" y="4107018"/>
                    <a:pt x="2970186" y="4085220"/>
                    <a:pt x="2981325" y="4068512"/>
                  </a:cubicBezTo>
                  <a:lnTo>
                    <a:pt x="3019425" y="4011362"/>
                  </a:lnTo>
                  <a:cubicBezTo>
                    <a:pt x="3024750" y="3990064"/>
                    <a:pt x="3038724" y="3930026"/>
                    <a:pt x="3048000" y="3916112"/>
                  </a:cubicBezTo>
                  <a:cubicBezTo>
                    <a:pt x="3104036" y="3832057"/>
                    <a:pt x="3018090" y="3966407"/>
                    <a:pt x="3086100" y="3830387"/>
                  </a:cubicBezTo>
                  <a:cubicBezTo>
                    <a:pt x="3092450" y="3817687"/>
                    <a:pt x="3100660" y="3805757"/>
                    <a:pt x="3105150" y="3792287"/>
                  </a:cubicBezTo>
                  <a:cubicBezTo>
                    <a:pt x="3141527" y="3683155"/>
                    <a:pt x="3103315" y="3747415"/>
                    <a:pt x="3143250" y="3687512"/>
                  </a:cubicBezTo>
                  <a:cubicBezTo>
                    <a:pt x="3146425" y="3674812"/>
                    <a:pt x="3149013" y="3661951"/>
                    <a:pt x="3152775" y="3649412"/>
                  </a:cubicBezTo>
                  <a:cubicBezTo>
                    <a:pt x="3158545" y="3630178"/>
                    <a:pt x="3166955" y="3611743"/>
                    <a:pt x="3171825" y="3592262"/>
                  </a:cubicBezTo>
                  <a:cubicBezTo>
                    <a:pt x="3178175" y="3566862"/>
                    <a:pt x="3179166" y="3539480"/>
                    <a:pt x="3190875" y="3516062"/>
                  </a:cubicBezTo>
                  <a:lnTo>
                    <a:pt x="3228975" y="3439862"/>
                  </a:lnTo>
                  <a:cubicBezTo>
                    <a:pt x="3232150" y="3423987"/>
                    <a:pt x="3233380" y="3407596"/>
                    <a:pt x="3238500" y="3392237"/>
                  </a:cubicBezTo>
                  <a:cubicBezTo>
                    <a:pt x="3242990" y="3378767"/>
                    <a:pt x="3253470" y="3367737"/>
                    <a:pt x="3257550" y="3354137"/>
                  </a:cubicBezTo>
                  <a:cubicBezTo>
                    <a:pt x="3285549" y="3260807"/>
                    <a:pt x="3246527" y="3327809"/>
                    <a:pt x="3286125" y="3268412"/>
                  </a:cubicBezTo>
                  <a:cubicBezTo>
                    <a:pt x="3304502" y="3176528"/>
                    <a:pt x="3281998" y="3257616"/>
                    <a:pt x="3314700" y="3192212"/>
                  </a:cubicBezTo>
                  <a:cubicBezTo>
                    <a:pt x="3322313" y="3176987"/>
                    <a:pt x="3329681" y="3139779"/>
                    <a:pt x="3333750" y="3125537"/>
                  </a:cubicBezTo>
                  <a:cubicBezTo>
                    <a:pt x="3343093" y="3092835"/>
                    <a:pt x="3345392" y="3092729"/>
                    <a:pt x="3362325" y="3058862"/>
                  </a:cubicBezTo>
                  <a:cubicBezTo>
                    <a:pt x="3365500" y="3042987"/>
                    <a:pt x="3367590" y="3026856"/>
                    <a:pt x="3371850" y="3011237"/>
                  </a:cubicBezTo>
                  <a:cubicBezTo>
                    <a:pt x="3377134" y="2991864"/>
                    <a:pt x="3386962" y="2973778"/>
                    <a:pt x="3390900" y="2954087"/>
                  </a:cubicBezTo>
                  <a:cubicBezTo>
                    <a:pt x="3394075" y="2938212"/>
                    <a:pt x="3396165" y="2922081"/>
                    <a:pt x="3400425" y="2906462"/>
                  </a:cubicBezTo>
                  <a:cubicBezTo>
                    <a:pt x="3405709" y="2887089"/>
                    <a:pt x="3414605" y="2868793"/>
                    <a:pt x="3419475" y="2849312"/>
                  </a:cubicBezTo>
                  <a:cubicBezTo>
                    <a:pt x="3422527" y="2837105"/>
                    <a:pt x="3431693" y="2796302"/>
                    <a:pt x="3438525" y="2782637"/>
                  </a:cubicBezTo>
                  <a:cubicBezTo>
                    <a:pt x="3443645" y="2772398"/>
                    <a:pt x="3451225" y="2763587"/>
                    <a:pt x="3457575" y="2754062"/>
                  </a:cubicBezTo>
                  <a:cubicBezTo>
                    <a:pt x="3460750" y="2741362"/>
                    <a:pt x="3463504" y="2728549"/>
                    <a:pt x="3467100" y="2715962"/>
                  </a:cubicBezTo>
                  <a:cubicBezTo>
                    <a:pt x="3469858" y="2706308"/>
                    <a:pt x="3474190" y="2697127"/>
                    <a:pt x="3476625" y="2687387"/>
                  </a:cubicBezTo>
                  <a:cubicBezTo>
                    <a:pt x="3480552" y="2671681"/>
                    <a:pt x="3481030" y="2655121"/>
                    <a:pt x="3486150" y="2639762"/>
                  </a:cubicBezTo>
                  <a:cubicBezTo>
                    <a:pt x="3490640" y="2626292"/>
                    <a:pt x="3498850" y="2614362"/>
                    <a:pt x="3505200" y="2601662"/>
                  </a:cubicBezTo>
                  <a:cubicBezTo>
                    <a:pt x="3528019" y="2464750"/>
                    <a:pt x="3497248" y="2601167"/>
                    <a:pt x="3533775" y="2515937"/>
                  </a:cubicBezTo>
                  <a:cubicBezTo>
                    <a:pt x="3538932" y="2503905"/>
                    <a:pt x="3539538" y="2490376"/>
                    <a:pt x="3543300" y="2477837"/>
                  </a:cubicBezTo>
                  <a:cubicBezTo>
                    <a:pt x="3549070" y="2458603"/>
                    <a:pt x="3556000" y="2439737"/>
                    <a:pt x="3562350" y="2420687"/>
                  </a:cubicBezTo>
                  <a:cubicBezTo>
                    <a:pt x="3565525" y="2411162"/>
                    <a:pt x="3569906" y="2401957"/>
                    <a:pt x="3571875" y="2392112"/>
                  </a:cubicBezTo>
                  <a:cubicBezTo>
                    <a:pt x="3575050" y="2376237"/>
                    <a:pt x="3576280" y="2359846"/>
                    <a:pt x="3581400" y="2344487"/>
                  </a:cubicBezTo>
                  <a:cubicBezTo>
                    <a:pt x="3585890" y="2331017"/>
                    <a:pt x="3595177" y="2319570"/>
                    <a:pt x="3600450" y="2306387"/>
                  </a:cubicBezTo>
                  <a:cubicBezTo>
                    <a:pt x="3607908" y="2287743"/>
                    <a:pt x="3613150" y="2268287"/>
                    <a:pt x="3619500" y="2249237"/>
                  </a:cubicBezTo>
                  <a:cubicBezTo>
                    <a:pt x="3622675" y="2239712"/>
                    <a:pt x="3626590" y="2230402"/>
                    <a:pt x="3629025" y="2220662"/>
                  </a:cubicBezTo>
                  <a:cubicBezTo>
                    <a:pt x="3632077" y="2208455"/>
                    <a:pt x="3641243" y="2167652"/>
                    <a:pt x="3648075" y="2153987"/>
                  </a:cubicBezTo>
                  <a:cubicBezTo>
                    <a:pt x="3653195" y="2143748"/>
                    <a:pt x="3662005" y="2135651"/>
                    <a:pt x="3667125" y="2125412"/>
                  </a:cubicBezTo>
                  <a:cubicBezTo>
                    <a:pt x="3671615" y="2116432"/>
                    <a:pt x="3674008" y="2106523"/>
                    <a:pt x="3676650" y="2096837"/>
                  </a:cubicBezTo>
                  <a:cubicBezTo>
                    <a:pt x="3683539" y="2071578"/>
                    <a:pt x="3687421" y="2045475"/>
                    <a:pt x="3695700" y="2020637"/>
                  </a:cubicBezTo>
                  <a:lnTo>
                    <a:pt x="3714750" y="1963487"/>
                  </a:lnTo>
                  <a:lnTo>
                    <a:pt x="3724275" y="1934912"/>
                  </a:lnTo>
                  <a:cubicBezTo>
                    <a:pt x="3727450" y="1877762"/>
                    <a:pt x="3726700" y="1820258"/>
                    <a:pt x="3733800" y="1763462"/>
                  </a:cubicBezTo>
                  <a:lnTo>
                    <a:pt x="3762375" y="1677737"/>
                  </a:lnTo>
                  <a:lnTo>
                    <a:pt x="3781425" y="1620587"/>
                  </a:lnTo>
                  <a:cubicBezTo>
                    <a:pt x="3784600" y="1611062"/>
                    <a:pt x="3788515" y="1601752"/>
                    <a:pt x="3790950" y="1592012"/>
                  </a:cubicBezTo>
                  <a:cubicBezTo>
                    <a:pt x="3794125" y="1579312"/>
                    <a:pt x="3795318" y="1565944"/>
                    <a:pt x="3800475" y="1553912"/>
                  </a:cubicBezTo>
                  <a:cubicBezTo>
                    <a:pt x="3804984" y="1543390"/>
                    <a:pt x="3814876" y="1535798"/>
                    <a:pt x="3819525" y="1525337"/>
                  </a:cubicBezTo>
                  <a:cubicBezTo>
                    <a:pt x="3827680" y="1506987"/>
                    <a:pt x="3832225" y="1487237"/>
                    <a:pt x="3838575" y="1468187"/>
                  </a:cubicBezTo>
                  <a:cubicBezTo>
                    <a:pt x="3841750" y="1458662"/>
                    <a:pt x="3842531" y="1447966"/>
                    <a:pt x="3848100" y="1439612"/>
                  </a:cubicBezTo>
                  <a:lnTo>
                    <a:pt x="3867150" y="1411037"/>
                  </a:lnTo>
                  <a:cubicBezTo>
                    <a:pt x="3872262" y="1385477"/>
                    <a:pt x="3881914" y="1326979"/>
                    <a:pt x="3895725" y="1306262"/>
                  </a:cubicBezTo>
                  <a:cubicBezTo>
                    <a:pt x="3902075" y="1296737"/>
                    <a:pt x="3910126" y="1288148"/>
                    <a:pt x="3914775" y="1277687"/>
                  </a:cubicBezTo>
                  <a:cubicBezTo>
                    <a:pt x="3922930" y="1259337"/>
                    <a:pt x="3924845" y="1238498"/>
                    <a:pt x="3933825" y="1220537"/>
                  </a:cubicBezTo>
                  <a:cubicBezTo>
                    <a:pt x="3946525" y="1195137"/>
                    <a:pt x="3962945" y="1171278"/>
                    <a:pt x="3971925" y="1144337"/>
                  </a:cubicBezTo>
                  <a:lnTo>
                    <a:pt x="3990975" y="1087187"/>
                  </a:lnTo>
                  <a:cubicBezTo>
                    <a:pt x="3994150" y="1077662"/>
                    <a:pt x="3994931" y="1066966"/>
                    <a:pt x="4000500" y="1058612"/>
                  </a:cubicBezTo>
                  <a:cubicBezTo>
                    <a:pt x="4006850" y="1049087"/>
                    <a:pt x="4014901" y="1040498"/>
                    <a:pt x="4019550" y="1030037"/>
                  </a:cubicBezTo>
                  <a:cubicBezTo>
                    <a:pt x="4027705" y="1011687"/>
                    <a:pt x="4032250" y="991937"/>
                    <a:pt x="4038600" y="972887"/>
                  </a:cubicBezTo>
                  <a:lnTo>
                    <a:pt x="4057650" y="915737"/>
                  </a:lnTo>
                  <a:cubicBezTo>
                    <a:pt x="4060825" y="906212"/>
                    <a:pt x="4064740" y="896902"/>
                    <a:pt x="4067175" y="887162"/>
                  </a:cubicBezTo>
                  <a:cubicBezTo>
                    <a:pt x="4070350" y="874462"/>
                    <a:pt x="4072103" y="861319"/>
                    <a:pt x="4076700" y="849062"/>
                  </a:cubicBezTo>
                  <a:cubicBezTo>
                    <a:pt x="4081686" y="835767"/>
                    <a:pt x="4089400" y="823662"/>
                    <a:pt x="4095750" y="810962"/>
                  </a:cubicBezTo>
                  <a:cubicBezTo>
                    <a:pt x="4098925" y="795087"/>
                    <a:pt x="4101348" y="779043"/>
                    <a:pt x="4105275" y="763337"/>
                  </a:cubicBezTo>
                  <a:cubicBezTo>
                    <a:pt x="4110680" y="741717"/>
                    <a:pt x="4127295" y="704618"/>
                    <a:pt x="4133850" y="687137"/>
                  </a:cubicBezTo>
                  <a:cubicBezTo>
                    <a:pt x="4137375" y="677736"/>
                    <a:pt x="4138885" y="667542"/>
                    <a:pt x="4143375" y="658562"/>
                  </a:cubicBezTo>
                  <a:cubicBezTo>
                    <a:pt x="4148495" y="648323"/>
                    <a:pt x="4157776" y="640448"/>
                    <a:pt x="4162425" y="629987"/>
                  </a:cubicBezTo>
                  <a:cubicBezTo>
                    <a:pt x="4170580" y="611637"/>
                    <a:pt x="4170336" y="589545"/>
                    <a:pt x="4181475" y="572837"/>
                  </a:cubicBezTo>
                  <a:cubicBezTo>
                    <a:pt x="4236070" y="490945"/>
                    <a:pt x="4170615" y="594557"/>
                    <a:pt x="4210050" y="515687"/>
                  </a:cubicBezTo>
                  <a:cubicBezTo>
                    <a:pt x="4215170" y="505448"/>
                    <a:pt x="4224697" y="497679"/>
                    <a:pt x="4229100" y="487112"/>
                  </a:cubicBezTo>
                  <a:cubicBezTo>
                    <a:pt x="4240685" y="459308"/>
                    <a:pt x="4240967" y="426449"/>
                    <a:pt x="4257675" y="401387"/>
                  </a:cubicBezTo>
                  <a:cubicBezTo>
                    <a:pt x="4264025" y="391862"/>
                    <a:pt x="4271605" y="383051"/>
                    <a:pt x="4276725" y="372812"/>
                  </a:cubicBezTo>
                  <a:cubicBezTo>
                    <a:pt x="4281215" y="363832"/>
                    <a:pt x="4281760" y="353217"/>
                    <a:pt x="4286250" y="344237"/>
                  </a:cubicBezTo>
                  <a:cubicBezTo>
                    <a:pt x="4291370" y="333998"/>
                    <a:pt x="4300180" y="325901"/>
                    <a:pt x="4305300" y="315662"/>
                  </a:cubicBezTo>
                  <a:cubicBezTo>
                    <a:pt x="4309790" y="306682"/>
                    <a:pt x="4310335" y="296067"/>
                    <a:pt x="4314825" y="287087"/>
                  </a:cubicBezTo>
                  <a:cubicBezTo>
                    <a:pt x="4319945" y="276848"/>
                    <a:pt x="4329226" y="268973"/>
                    <a:pt x="4333875" y="258512"/>
                  </a:cubicBezTo>
                  <a:cubicBezTo>
                    <a:pt x="4367284" y="183343"/>
                    <a:pt x="4330095" y="216582"/>
                    <a:pt x="4381500" y="182312"/>
                  </a:cubicBezTo>
                  <a:cubicBezTo>
                    <a:pt x="4387850" y="163262"/>
                    <a:pt x="4386351" y="139361"/>
                    <a:pt x="4400550" y="125162"/>
                  </a:cubicBezTo>
                  <a:cubicBezTo>
                    <a:pt x="4419600" y="106112"/>
                    <a:pt x="4435284" y="82956"/>
                    <a:pt x="4457700" y="68012"/>
                  </a:cubicBezTo>
                  <a:cubicBezTo>
                    <a:pt x="4539592" y="13417"/>
                    <a:pt x="4435980" y="78872"/>
                    <a:pt x="4514850" y="39437"/>
                  </a:cubicBezTo>
                  <a:cubicBezTo>
                    <a:pt x="4525089" y="34317"/>
                    <a:pt x="4533186" y="25507"/>
                    <a:pt x="4543425" y="20387"/>
                  </a:cubicBezTo>
                  <a:cubicBezTo>
                    <a:pt x="4557090" y="13555"/>
                    <a:pt x="4597893" y="4389"/>
                    <a:pt x="4610100" y="1337"/>
                  </a:cubicBezTo>
                  <a:cubicBezTo>
                    <a:pt x="4673600" y="4512"/>
                    <a:pt x="4740014" y="-8415"/>
                    <a:pt x="4800600" y="10862"/>
                  </a:cubicBezTo>
                  <a:cubicBezTo>
                    <a:pt x="4819735" y="16950"/>
                    <a:pt x="4808511" y="51304"/>
                    <a:pt x="4819650" y="68012"/>
                  </a:cubicBezTo>
                  <a:cubicBezTo>
                    <a:pt x="4826000" y="77537"/>
                    <a:pt x="4834051" y="86126"/>
                    <a:pt x="4838700" y="96587"/>
                  </a:cubicBezTo>
                  <a:cubicBezTo>
                    <a:pt x="4846855" y="114937"/>
                    <a:pt x="4851400" y="134687"/>
                    <a:pt x="4857750" y="153737"/>
                  </a:cubicBezTo>
                  <a:lnTo>
                    <a:pt x="4876800" y="210887"/>
                  </a:lnTo>
                  <a:cubicBezTo>
                    <a:pt x="4905701" y="297590"/>
                    <a:pt x="4861368" y="160652"/>
                    <a:pt x="4895850" y="287087"/>
                  </a:cubicBezTo>
                  <a:lnTo>
                    <a:pt x="4924425" y="372812"/>
                  </a:lnTo>
                  <a:lnTo>
                    <a:pt x="4933950" y="401387"/>
                  </a:lnTo>
                  <a:cubicBezTo>
                    <a:pt x="4937125" y="410912"/>
                    <a:pt x="4938985" y="420982"/>
                    <a:pt x="4943475" y="429962"/>
                  </a:cubicBezTo>
                  <a:cubicBezTo>
                    <a:pt x="4949825" y="442662"/>
                    <a:pt x="4957252" y="454879"/>
                    <a:pt x="4962525" y="468062"/>
                  </a:cubicBezTo>
                  <a:lnTo>
                    <a:pt x="4991100" y="553787"/>
                  </a:lnTo>
                  <a:lnTo>
                    <a:pt x="5019675" y="639512"/>
                  </a:lnTo>
                  <a:cubicBezTo>
                    <a:pt x="5022850" y="649037"/>
                    <a:pt x="5024710" y="659107"/>
                    <a:pt x="5029200" y="668087"/>
                  </a:cubicBezTo>
                  <a:cubicBezTo>
                    <a:pt x="5035550" y="680787"/>
                    <a:pt x="5042977" y="693004"/>
                    <a:pt x="5048250" y="706187"/>
                  </a:cubicBezTo>
                  <a:cubicBezTo>
                    <a:pt x="5082636" y="792152"/>
                    <a:pt x="5047096" y="736399"/>
                    <a:pt x="5095875" y="801437"/>
                  </a:cubicBezTo>
                  <a:cubicBezTo>
                    <a:pt x="5105400" y="830012"/>
                    <a:pt x="5117145" y="857941"/>
                    <a:pt x="5124450" y="887162"/>
                  </a:cubicBezTo>
                  <a:cubicBezTo>
                    <a:pt x="5127502" y="899369"/>
                    <a:pt x="5136668" y="940172"/>
                    <a:pt x="5143500" y="953837"/>
                  </a:cubicBezTo>
                  <a:cubicBezTo>
                    <a:pt x="5148620" y="964076"/>
                    <a:pt x="5156200" y="972887"/>
                    <a:pt x="5162550" y="982412"/>
                  </a:cubicBezTo>
                  <a:cubicBezTo>
                    <a:pt x="5189896" y="1091795"/>
                    <a:pt x="5151658" y="956997"/>
                    <a:pt x="5191125" y="1049087"/>
                  </a:cubicBezTo>
                  <a:cubicBezTo>
                    <a:pt x="5209436" y="1091813"/>
                    <a:pt x="5191639" y="1078691"/>
                    <a:pt x="5210175" y="1115762"/>
                  </a:cubicBezTo>
                  <a:cubicBezTo>
                    <a:pt x="5215295" y="1126001"/>
                    <a:pt x="5222875" y="1134812"/>
                    <a:pt x="5229225" y="1144337"/>
                  </a:cubicBezTo>
                  <a:cubicBezTo>
                    <a:pt x="5236781" y="1182117"/>
                    <a:pt x="5246312" y="1233697"/>
                    <a:pt x="5257800" y="1268162"/>
                  </a:cubicBezTo>
                  <a:cubicBezTo>
                    <a:pt x="5260975" y="1277687"/>
                    <a:pt x="5262835" y="1287757"/>
                    <a:pt x="5267325" y="1296737"/>
                  </a:cubicBezTo>
                  <a:cubicBezTo>
                    <a:pt x="5272445" y="1306976"/>
                    <a:pt x="5280025" y="1315787"/>
                    <a:pt x="5286375" y="1325312"/>
                  </a:cubicBezTo>
                  <a:cubicBezTo>
                    <a:pt x="5289550" y="1338012"/>
                    <a:pt x="5292304" y="1350825"/>
                    <a:pt x="5295900" y="1363412"/>
                  </a:cubicBezTo>
                  <a:cubicBezTo>
                    <a:pt x="5298658" y="1373066"/>
                    <a:pt x="5303167" y="1382204"/>
                    <a:pt x="5305425" y="1391987"/>
                  </a:cubicBezTo>
                  <a:cubicBezTo>
                    <a:pt x="5312706" y="1423537"/>
                    <a:pt x="5314236" y="1456520"/>
                    <a:pt x="5324475" y="1487237"/>
                  </a:cubicBezTo>
                  <a:cubicBezTo>
                    <a:pt x="5346248" y="1552556"/>
                    <a:pt x="5320537" y="1471485"/>
                    <a:pt x="5343525" y="1563437"/>
                  </a:cubicBezTo>
                  <a:cubicBezTo>
                    <a:pt x="5345960" y="1573177"/>
                    <a:pt x="5350792" y="1582229"/>
                    <a:pt x="5353050" y="1592012"/>
                  </a:cubicBezTo>
                  <a:cubicBezTo>
                    <a:pt x="5360331" y="1623562"/>
                    <a:pt x="5364247" y="1655850"/>
                    <a:pt x="5372100" y="1687262"/>
                  </a:cubicBezTo>
                  <a:cubicBezTo>
                    <a:pt x="5375275" y="1699962"/>
                    <a:pt x="5379283" y="1712482"/>
                    <a:pt x="5381625" y="1725362"/>
                  </a:cubicBezTo>
                  <a:cubicBezTo>
                    <a:pt x="5385641" y="1747451"/>
                    <a:pt x="5386747" y="1770022"/>
                    <a:pt x="5391150" y="1792037"/>
                  </a:cubicBezTo>
                  <a:cubicBezTo>
                    <a:pt x="5393119" y="1801882"/>
                    <a:pt x="5398240" y="1810872"/>
                    <a:pt x="5400675" y="1820612"/>
                  </a:cubicBezTo>
                  <a:cubicBezTo>
                    <a:pt x="5404602" y="1836318"/>
                    <a:pt x="5405940" y="1852618"/>
                    <a:pt x="5410200" y="1868237"/>
                  </a:cubicBezTo>
                  <a:cubicBezTo>
                    <a:pt x="5415484" y="1887610"/>
                    <a:pt x="5422900" y="1906337"/>
                    <a:pt x="5429250" y="1925387"/>
                  </a:cubicBezTo>
                  <a:lnTo>
                    <a:pt x="5438775" y="1953962"/>
                  </a:lnTo>
                  <a:cubicBezTo>
                    <a:pt x="5441950" y="1963487"/>
                    <a:pt x="5442731" y="1974183"/>
                    <a:pt x="5448300" y="1982537"/>
                  </a:cubicBezTo>
                  <a:cubicBezTo>
                    <a:pt x="5484909" y="2037451"/>
                    <a:pt x="5453214" y="1984478"/>
                    <a:pt x="5476875" y="2039687"/>
                  </a:cubicBezTo>
                  <a:cubicBezTo>
                    <a:pt x="5501770" y="2097775"/>
                    <a:pt x="5492821" y="2058949"/>
                    <a:pt x="5514975" y="2125412"/>
                  </a:cubicBezTo>
                  <a:cubicBezTo>
                    <a:pt x="5524753" y="2154746"/>
                    <a:pt x="5526476" y="2180940"/>
                    <a:pt x="5534025" y="2211137"/>
                  </a:cubicBezTo>
                  <a:cubicBezTo>
                    <a:pt x="5536460" y="2220877"/>
                    <a:pt x="5541292" y="2229929"/>
                    <a:pt x="5543550" y="2239712"/>
                  </a:cubicBezTo>
                  <a:cubicBezTo>
                    <a:pt x="5550831" y="2271262"/>
                    <a:pt x="5552361" y="2304245"/>
                    <a:pt x="5562600" y="2334962"/>
                  </a:cubicBezTo>
                  <a:cubicBezTo>
                    <a:pt x="5568950" y="2354012"/>
                    <a:pt x="5576780" y="2372631"/>
                    <a:pt x="5581650" y="2392112"/>
                  </a:cubicBezTo>
                  <a:cubicBezTo>
                    <a:pt x="5626349" y="2570909"/>
                    <a:pt x="5583518" y="2407865"/>
                    <a:pt x="5610225" y="2496887"/>
                  </a:cubicBezTo>
                  <a:cubicBezTo>
                    <a:pt x="5616867" y="2519027"/>
                    <a:pt x="5624078" y="2541040"/>
                    <a:pt x="5629275" y="2563562"/>
                  </a:cubicBezTo>
                  <a:cubicBezTo>
                    <a:pt x="5633618" y="2582380"/>
                    <a:pt x="5633251" y="2602214"/>
                    <a:pt x="5638800" y="2620712"/>
                  </a:cubicBezTo>
                  <a:cubicBezTo>
                    <a:pt x="5642880" y="2634312"/>
                    <a:pt x="5651500" y="2646112"/>
                    <a:pt x="5657850" y="2658812"/>
                  </a:cubicBezTo>
                  <a:cubicBezTo>
                    <a:pt x="5661025" y="2681037"/>
                    <a:pt x="5662972" y="2703472"/>
                    <a:pt x="5667375" y="2725487"/>
                  </a:cubicBezTo>
                  <a:cubicBezTo>
                    <a:pt x="5669344" y="2735332"/>
                    <a:pt x="5674142" y="2744408"/>
                    <a:pt x="5676900" y="2754062"/>
                  </a:cubicBezTo>
                  <a:cubicBezTo>
                    <a:pt x="5680496" y="2766649"/>
                    <a:pt x="5682575" y="2779650"/>
                    <a:pt x="5686425" y="2792162"/>
                  </a:cubicBezTo>
                  <a:cubicBezTo>
                    <a:pt x="5695283" y="2820951"/>
                    <a:pt x="5709093" y="2848351"/>
                    <a:pt x="5715000" y="2877887"/>
                  </a:cubicBezTo>
                  <a:cubicBezTo>
                    <a:pt x="5728463" y="2945203"/>
                    <a:pt x="5719405" y="2910153"/>
                    <a:pt x="5743575" y="2982662"/>
                  </a:cubicBezTo>
                  <a:cubicBezTo>
                    <a:pt x="5746750" y="3004887"/>
                    <a:pt x="5748697" y="3027322"/>
                    <a:pt x="5753100" y="3049337"/>
                  </a:cubicBezTo>
                  <a:cubicBezTo>
                    <a:pt x="5755069" y="3059182"/>
                    <a:pt x="5760656" y="3068067"/>
                    <a:pt x="5762625" y="3077912"/>
                  </a:cubicBezTo>
                  <a:cubicBezTo>
                    <a:pt x="5767028" y="3099927"/>
                    <a:pt x="5767747" y="3122572"/>
                    <a:pt x="5772150" y="3144587"/>
                  </a:cubicBezTo>
                  <a:cubicBezTo>
                    <a:pt x="5774119" y="3154432"/>
                    <a:pt x="5779240" y="3163422"/>
                    <a:pt x="5781675" y="3173162"/>
                  </a:cubicBezTo>
                  <a:lnTo>
                    <a:pt x="5800725" y="3249362"/>
                  </a:lnTo>
                  <a:cubicBezTo>
                    <a:pt x="5803900" y="3271587"/>
                    <a:pt x="5805202" y="3294161"/>
                    <a:pt x="5810250" y="3316037"/>
                  </a:cubicBezTo>
                  <a:cubicBezTo>
                    <a:pt x="5814765" y="3335603"/>
                    <a:pt x="5825999" y="3353380"/>
                    <a:pt x="5829300" y="3373187"/>
                  </a:cubicBezTo>
                  <a:cubicBezTo>
                    <a:pt x="5855510" y="3530448"/>
                    <a:pt x="5824902" y="3365119"/>
                    <a:pt x="5848350" y="3458912"/>
                  </a:cubicBezTo>
                  <a:cubicBezTo>
                    <a:pt x="5853784" y="3480649"/>
                    <a:pt x="5856514" y="3513339"/>
                    <a:pt x="5867400" y="3535112"/>
                  </a:cubicBezTo>
                  <a:cubicBezTo>
                    <a:pt x="5872520" y="3545351"/>
                    <a:pt x="5880100" y="3554162"/>
                    <a:pt x="5886450" y="3563687"/>
                  </a:cubicBezTo>
                  <a:cubicBezTo>
                    <a:pt x="5909031" y="3676593"/>
                    <a:pt x="5879350" y="3559619"/>
                    <a:pt x="5915025" y="3639887"/>
                  </a:cubicBezTo>
                  <a:cubicBezTo>
                    <a:pt x="5923180" y="3658237"/>
                    <a:pt x="5922936" y="3680329"/>
                    <a:pt x="5934075" y="3697037"/>
                  </a:cubicBezTo>
                  <a:lnTo>
                    <a:pt x="5972175" y="3754187"/>
                  </a:lnTo>
                  <a:cubicBezTo>
                    <a:pt x="5991113" y="3829940"/>
                    <a:pt x="5967099" y="3754829"/>
                    <a:pt x="6010275" y="3830387"/>
                  </a:cubicBezTo>
                  <a:cubicBezTo>
                    <a:pt x="6015256" y="3839104"/>
                    <a:pt x="6015310" y="3849982"/>
                    <a:pt x="6019800" y="3858962"/>
                  </a:cubicBezTo>
                  <a:cubicBezTo>
                    <a:pt x="6024920" y="3869201"/>
                    <a:pt x="6033730" y="3877298"/>
                    <a:pt x="6038850" y="3887537"/>
                  </a:cubicBezTo>
                  <a:cubicBezTo>
                    <a:pt x="6043340" y="3896517"/>
                    <a:pt x="6043499" y="3907335"/>
                    <a:pt x="6048375" y="3916112"/>
                  </a:cubicBezTo>
                  <a:cubicBezTo>
                    <a:pt x="6059494" y="3936126"/>
                    <a:pt x="6086475" y="3973262"/>
                    <a:pt x="6086475" y="3973262"/>
                  </a:cubicBezTo>
                  <a:cubicBezTo>
                    <a:pt x="6089527" y="3985469"/>
                    <a:pt x="6098693" y="4026272"/>
                    <a:pt x="6105525" y="4039937"/>
                  </a:cubicBezTo>
                  <a:cubicBezTo>
                    <a:pt x="6112489" y="4053865"/>
                    <a:pt x="6146678" y="4097983"/>
                    <a:pt x="6153150" y="4106612"/>
                  </a:cubicBezTo>
                  <a:cubicBezTo>
                    <a:pt x="6160499" y="4128658"/>
                    <a:pt x="6185657" y="4209725"/>
                    <a:pt x="6200775" y="4239962"/>
                  </a:cubicBezTo>
                  <a:cubicBezTo>
                    <a:pt x="6205895" y="4250201"/>
                    <a:pt x="6213475" y="4259012"/>
                    <a:pt x="6219825" y="4268537"/>
                  </a:cubicBezTo>
                  <a:cubicBezTo>
                    <a:pt x="6235472" y="4346770"/>
                    <a:pt x="6219552" y="4288891"/>
                    <a:pt x="6257925" y="4373312"/>
                  </a:cubicBezTo>
                  <a:cubicBezTo>
                    <a:pt x="6291213" y="4446545"/>
                    <a:pt x="6260805" y="4396681"/>
                    <a:pt x="6296025" y="4449512"/>
                  </a:cubicBezTo>
                  <a:cubicBezTo>
                    <a:pt x="6297399" y="4456382"/>
                    <a:pt x="6306707" y="4513160"/>
                    <a:pt x="6315075" y="4525712"/>
                  </a:cubicBezTo>
                  <a:cubicBezTo>
                    <a:pt x="6322547" y="4536920"/>
                    <a:pt x="6334125" y="4544762"/>
                    <a:pt x="6343650" y="4554287"/>
                  </a:cubicBezTo>
                  <a:cubicBezTo>
                    <a:pt x="6346825" y="4566987"/>
                    <a:pt x="6348018" y="4580355"/>
                    <a:pt x="6353175" y="4592387"/>
                  </a:cubicBezTo>
                  <a:cubicBezTo>
                    <a:pt x="6363121" y="4615594"/>
                    <a:pt x="6383636" y="4632373"/>
                    <a:pt x="6400800" y="4649537"/>
                  </a:cubicBezTo>
                  <a:cubicBezTo>
                    <a:pt x="6417002" y="4698143"/>
                    <a:pt x="6399982" y="4661283"/>
                    <a:pt x="6438900" y="4706687"/>
                  </a:cubicBezTo>
                  <a:cubicBezTo>
                    <a:pt x="6449231" y="4718740"/>
                    <a:pt x="6457144" y="4732734"/>
                    <a:pt x="6467475" y="4744787"/>
                  </a:cubicBezTo>
                  <a:cubicBezTo>
                    <a:pt x="6476241" y="4755014"/>
                    <a:pt x="6487284" y="4763135"/>
                    <a:pt x="6496050" y="4773362"/>
                  </a:cubicBezTo>
                  <a:cubicBezTo>
                    <a:pt x="6506381" y="4785415"/>
                    <a:pt x="6514294" y="4799409"/>
                    <a:pt x="6524625" y="4811462"/>
                  </a:cubicBezTo>
                  <a:cubicBezTo>
                    <a:pt x="6533391" y="4821689"/>
                    <a:pt x="6544576" y="4829689"/>
                    <a:pt x="6553200" y="4840037"/>
                  </a:cubicBezTo>
                  <a:cubicBezTo>
                    <a:pt x="6560529" y="4848831"/>
                    <a:pt x="6564921" y="4859818"/>
                    <a:pt x="6572250" y="4868612"/>
                  </a:cubicBezTo>
                  <a:cubicBezTo>
                    <a:pt x="6580874" y="4878960"/>
                    <a:pt x="6592995" y="4886226"/>
                    <a:pt x="6600825" y="4897187"/>
                  </a:cubicBezTo>
                  <a:cubicBezTo>
                    <a:pt x="6619502" y="4923334"/>
                    <a:pt x="6616427" y="4941364"/>
                    <a:pt x="6638925" y="4963862"/>
                  </a:cubicBezTo>
                  <a:cubicBezTo>
                    <a:pt x="6647020" y="4971957"/>
                    <a:pt x="6657975" y="4976562"/>
                    <a:pt x="6667500" y="4982912"/>
                  </a:cubicBezTo>
                  <a:cubicBezTo>
                    <a:pt x="6680200" y="5001962"/>
                    <a:pt x="6695361" y="5019584"/>
                    <a:pt x="6705600" y="5040062"/>
                  </a:cubicBezTo>
                  <a:cubicBezTo>
                    <a:pt x="6717245" y="5063353"/>
                    <a:pt x="6726871" y="5086542"/>
                    <a:pt x="6743700" y="5106737"/>
                  </a:cubicBezTo>
                  <a:cubicBezTo>
                    <a:pt x="6752324" y="5117085"/>
                    <a:pt x="6763651" y="5124964"/>
                    <a:pt x="6772275" y="5135312"/>
                  </a:cubicBezTo>
                  <a:cubicBezTo>
                    <a:pt x="6779604" y="5144106"/>
                    <a:pt x="6783787" y="5155272"/>
                    <a:pt x="6791325" y="5163887"/>
                  </a:cubicBezTo>
                  <a:cubicBezTo>
                    <a:pt x="6806109" y="5180783"/>
                    <a:pt x="6824166" y="5194616"/>
                    <a:pt x="6838950" y="5211512"/>
                  </a:cubicBezTo>
                  <a:cubicBezTo>
                    <a:pt x="6879944" y="5258363"/>
                    <a:pt x="6840018" y="5220525"/>
                    <a:pt x="6867525" y="5268662"/>
                  </a:cubicBezTo>
                  <a:cubicBezTo>
                    <a:pt x="6893468" y="5314062"/>
                    <a:pt x="6893966" y="5298486"/>
                    <a:pt x="6924675" y="5335337"/>
                  </a:cubicBezTo>
                  <a:cubicBezTo>
                    <a:pt x="6932004" y="5344131"/>
                    <a:pt x="6935630" y="5355817"/>
                    <a:pt x="6943725" y="5363912"/>
                  </a:cubicBezTo>
                  <a:cubicBezTo>
                    <a:pt x="6958100" y="5378287"/>
                    <a:pt x="6976975" y="5387637"/>
                    <a:pt x="6991350" y="5402012"/>
                  </a:cubicBezTo>
                  <a:cubicBezTo>
                    <a:pt x="7054850" y="5465512"/>
                    <a:pt x="6962775" y="5398837"/>
                    <a:pt x="7038975" y="5449637"/>
                  </a:cubicBezTo>
                  <a:cubicBezTo>
                    <a:pt x="7089775" y="5525837"/>
                    <a:pt x="7023100" y="5433762"/>
                    <a:pt x="7086600" y="5497262"/>
                  </a:cubicBezTo>
                  <a:cubicBezTo>
                    <a:pt x="7129684" y="5540346"/>
                    <a:pt x="7078595" y="5516819"/>
                    <a:pt x="7134225" y="5535362"/>
                  </a:cubicBezTo>
                  <a:cubicBezTo>
                    <a:pt x="7146925" y="5548062"/>
                    <a:pt x="7157710" y="5563023"/>
                    <a:pt x="7172325" y="5573462"/>
                  </a:cubicBezTo>
                  <a:cubicBezTo>
                    <a:pt x="7251053" y="5629696"/>
                    <a:pt x="7250747" y="5625003"/>
                    <a:pt x="7324725" y="5649662"/>
                  </a:cubicBezTo>
                  <a:lnTo>
                    <a:pt x="7353300" y="5659187"/>
                  </a:lnTo>
                  <a:cubicBezTo>
                    <a:pt x="7362825" y="5662362"/>
                    <a:pt x="7372135" y="5666277"/>
                    <a:pt x="7381875" y="5668712"/>
                  </a:cubicBezTo>
                  <a:cubicBezTo>
                    <a:pt x="7394575" y="5671887"/>
                    <a:pt x="7406999" y="5676507"/>
                    <a:pt x="7419975" y="5678237"/>
                  </a:cubicBezTo>
                  <a:cubicBezTo>
                    <a:pt x="7454736" y="5682872"/>
                    <a:pt x="7489825" y="5684587"/>
                    <a:pt x="7524750" y="5687762"/>
                  </a:cubicBezTo>
                  <a:cubicBezTo>
                    <a:pt x="7611837" y="5705179"/>
                    <a:pt x="7545261" y="5693623"/>
                    <a:pt x="7677150" y="5706812"/>
                  </a:cubicBezTo>
                  <a:cubicBezTo>
                    <a:pt x="7897332" y="5728830"/>
                    <a:pt x="7623757" y="5712121"/>
                    <a:pt x="8077200" y="5725862"/>
                  </a:cubicBezTo>
                  <a:lnTo>
                    <a:pt x="9086850" y="5716337"/>
                  </a:lnTo>
                  <a:cubicBezTo>
                    <a:pt x="9140911" y="5715458"/>
                    <a:pt x="9194835" y="5710532"/>
                    <a:pt x="9248775" y="5706812"/>
                  </a:cubicBezTo>
                  <a:cubicBezTo>
                    <a:pt x="9286916" y="5704182"/>
                    <a:pt x="9363075" y="5697287"/>
                    <a:pt x="9363075" y="5697287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 rot="3182301">
              <a:off x="1591660" y="4296644"/>
              <a:ext cx="2133847" cy="1039396"/>
            </a:xfrm>
            <a:custGeom>
              <a:avLst/>
              <a:gdLst>
                <a:gd name="connsiteX0" fmla="*/ 0 w 9363075"/>
                <a:gd name="connsiteY0" fmla="*/ 5582987 h 5725862"/>
                <a:gd name="connsiteX1" fmla="*/ 142875 w 9363075"/>
                <a:gd name="connsiteY1" fmla="*/ 5611562 h 5725862"/>
                <a:gd name="connsiteX2" fmla="*/ 171450 w 9363075"/>
                <a:gd name="connsiteY2" fmla="*/ 5621087 h 5725862"/>
                <a:gd name="connsiteX3" fmla="*/ 247650 w 9363075"/>
                <a:gd name="connsiteY3" fmla="*/ 5630612 h 5725862"/>
                <a:gd name="connsiteX4" fmla="*/ 790575 w 9363075"/>
                <a:gd name="connsiteY4" fmla="*/ 5621087 h 5725862"/>
                <a:gd name="connsiteX5" fmla="*/ 857250 w 9363075"/>
                <a:gd name="connsiteY5" fmla="*/ 5611562 h 5725862"/>
                <a:gd name="connsiteX6" fmla="*/ 1076325 w 9363075"/>
                <a:gd name="connsiteY6" fmla="*/ 5602037 h 5725862"/>
                <a:gd name="connsiteX7" fmla="*/ 1162050 w 9363075"/>
                <a:gd name="connsiteY7" fmla="*/ 5592512 h 5725862"/>
                <a:gd name="connsiteX8" fmla="*/ 1219200 w 9363075"/>
                <a:gd name="connsiteY8" fmla="*/ 5582987 h 5725862"/>
                <a:gd name="connsiteX9" fmla="*/ 1266825 w 9363075"/>
                <a:gd name="connsiteY9" fmla="*/ 5573462 h 5725862"/>
                <a:gd name="connsiteX10" fmla="*/ 1362075 w 9363075"/>
                <a:gd name="connsiteY10" fmla="*/ 5563937 h 5725862"/>
                <a:gd name="connsiteX11" fmla="*/ 1457325 w 9363075"/>
                <a:gd name="connsiteY11" fmla="*/ 5544887 h 5725862"/>
                <a:gd name="connsiteX12" fmla="*/ 1485900 w 9363075"/>
                <a:gd name="connsiteY12" fmla="*/ 5535362 h 5725862"/>
                <a:gd name="connsiteX13" fmla="*/ 1609725 w 9363075"/>
                <a:gd name="connsiteY13" fmla="*/ 5516312 h 5725862"/>
                <a:gd name="connsiteX14" fmla="*/ 1762125 w 9363075"/>
                <a:gd name="connsiteY14" fmla="*/ 5497262 h 5725862"/>
                <a:gd name="connsiteX15" fmla="*/ 1790700 w 9363075"/>
                <a:gd name="connsiteY15" fmla="*/ 5487737 h 5725862"/>
                <a:gd name="connsiteX16" fmla="*/ 1885950 w 9363075"/>
                <a:gd name="connsiteY16" fmla="*/ 5478212 h 5725862"/>
                <a:gd name="connsiteX17" fmla="*/ 2009775 w 9363075"/>
                <a:gd name="connsiteY17" fmla="*/ 5449637 h 5725862"/>
                <a:gd name="connsiteX18" fmla="*/ 2066925 w 9363075"/>
                <a:gd name="connsiteY18" fmla="*/ 5430587 h 5725862"/>
                <a:gd name="connsiteX19" fmla="*/ 2095500 w 9363075"/>
                <a:gd name="connsiteY19" fmla="*/ 5421062 h 5725862"/>
                <a:gd name="connsiteX20" fmla="*/ 2152650 w 9363075"/>
                <a:gd name="connsiteY20" fmla="*/ 5382962 h 5725862"/>
                <a:gd name="connsiteX21" fmla="*/ 2171700 w 9363075"/>
                <a:gd name="connsiteY21" fmla="*/ 5354387 h 5725862"/>
                <a:gd name="connsiteX22" fmla="*/ 2228850 w 9363075"/>
                <a:gd name="connsiteY22" fmla="*/ 5316287 h 5725862"/>
                <a:gd name="connsiteX23" fmla="*/ 2276475 w 9363075"/>
                <a:gd name="connsiteY23" fmla="*/ 5268662 h 5725862"/>
                <a:gd name="connsiteX24" fmla="*/ 2295525 w 9363075"/>
                <a:gd name="connsiteY24" fmla="*/ 5240087 h 5725862"/>
                <a:gd name="connsiteX25" fmla="*/ 2324100 w 9363075"/>
                <a:gd name="connsiteY25" fmla="*/ 5221037 h 5725862"/>
                <a:gd name="connsiteX26" fmla="*/ 2381250 w 9363075"/>
                <a:gd name="connsiteY26" fmla="*/ 5163887 h 5725862"/>
                <a:gd name="connsiteX27" fmla="*/ 2409825 w 9363075"/>
                <a:gd name="connsiteY27" fmla="*/ 5135312 h 5725862"/>
                <a:gd name="connsiteX28" fmla="*/ 2457450 w 9363075"/>
                <a:gd name="connsiteY28" fmla="*/ 5087687 h 5725862"/>
                <a:gd name="connsiteX29" fmla="*/ 2476500 w 9363075"/>
                <a:gd name="connsiteY29" fmla="*/ 5049587 h 5725862"/>
                <a:gd name="connsiteX30" fmla="*/ 2505075 w 9363075"/>
                <a:gd name="connsiteY30" fmla="*/ 5021012 h 5725862"/>
                <a:gd name="connsiteX31" fmla="*/ 2543175 w 9363075"/>
                <a:gd name="connsiteY31" fmla="*/ 4973387 h 5725862"/>
                <a:gd name="connsiteX32" fmla="*/ 2676525 w 9363075"/>
                <a:gd name="connsiteY32" fmla="*/ 4773362 h 5725862"/>
                <a:gd name="connsiteX33" fmla="*/ 2714625 w 9363075"/>
                <a:gd name="connsiteY33" fmla="*/ 4716212 h 5725862"/>
                <a:gd name="connsiteX34" fmla="*/ 2733675 w 9363075"/>
                <a:gd name="connsiteY34" fmla="*/ 4687637 h 5725862"/>
                <a:gd name="connsiteX35" fmla="*/ 2743200 w 9363075"/>
                <a:gd name="connsiteY35" fmla="*/ 4659062 h 5725862"/>
                <a:gd name="connsiteX36" fmla="*/ 2781300 w 9363075"/>
                <a:gd name="connsiteY36" fmla="*/ 4601912 h 5725862"/>
                <a:gd name="connsiteX37" fmla="*/ 2819400 w 9363075"/>
                <a:gd name="connsiteY37" fmla="*/ 4516187 h 5725862"/>
                <a:gd name="connsiteX38" fmla="*/ 2847975 w 9363075"/>
                <a:gd name="connsiteY38" fmla="*/ 4459037 h 5725862"/>
                <a:gd name="connsiteX39" fmla="*/ 2857500 w 9363075"/>
                <a:gd name="connsiteY39" fmla="*/ 4420937 h 5725862"/>
                <a:gd name="connsiteX40" fmla="*/ 2876550 w 9363075"/>
                <a:gd name="connsiteY40" fmla="*/ 4363787 h 5725862"/>
                <a:gd name="connsiteX41" fmla="*/ 2905125 w 9363075"/>
                <a:gd name="connsiteY41" fmla="*/ 4278062 h 5725862"/>
                <a:gd name="connsiteX42" fmla="*/ 2933700 w 9363075"/>
                <a:gd name="connsiteY42" fmla="*/ 4192337 h 5725862"/>
                <a:gd name="connsiteX43" fmla="*/ 2943225 w 9363075"/>
                <a:gd name="connsiteY43" fmla="*/ 4163762 h 5725862"/>
                <a:gd name="connsiteX44" fmla="*/ 2962275 w 9363075"/>
                <a:gd name="connsiteY44" fmla="*/ 4125662 h 5725862"/>
                <a:gd name="connsiteX45" fmla="*/ 2981325 w 9363075"/>
                <a:gd name="connsiteY45" fmla="*/ 4068512 h 5725862"/>
                <a:gd name="connsiteX46" fmla="*/ 3019425 w 9363075"/>
                <a:gd name="connsiteY46" fmla="*/ 4011362 h 5725862"/>
                <a:gd name="connsiteX47" fmla="*/ 3048000 w 9363075"/>
                <a:gd name="connsiteY47" fmla="*/ 3916112 h 5725862"/>
                <a:gd name="connsiteX48" fmla="*/ 3086100 w 9363075"/>
                <a:gd name="connsiteY48" fmla="*/ 3830387 h 5725862"/>
                <a:gd name="connsiteX49" fmla="*/ 3105150 w 9363075"/>
                <a:gd name="connsiteY49" fmla="*/ 3792287 h 5725862"/>
                <a:gd name="connsiteX50" fmla="*/ 3143250 w 9363075"/>
                <a:gd name="connsiteY50" fmla="*/ 3687512 h 5725862"/>
                <a:gd name="connsiteX51" fmla="*/ 3152775 w 9363075"/>
                <a:gd name="connsiteY51" fmla="*/ 3649412 h 5725862"/>
                <a:gd name="connsiteX52" fmla="*/ 3171825 w 9363075"/>
                <a:gd name="connsiteY52" fmla="*/ 3592262 h 5725862"/>
                <a:gd name="connsiteX53" fmla="*/ 3190875 w 9363075"/>
                <a:gd name="connsiteY53" fmla="*/ 3516062 h 5725862"/>
                <a:gd name="connsiteX54" fmla="*/ 3228975 w 9363075"/>
                <a:gd name="connsiteY54" fmla="*/ 3439862 h 5725862"/>
                <a:gd name="connsiteX55" fmla="*/ 3238500 w 9363075"/>
                <a:gd name="connsiteY55" fmla="*/ 3392237 h 5725862"/>
                <a:gd name="connsiteX56" fmla="*/ 3257550 w 9363075"/>
                <a:gd name="connsiteY56" fmla="*/ 3354137 h 5725862"/>
                <a:gd name="connsiteX57" fmla="*/ 3286125 w 9363075"/>
                <a:gd name="connsiteY57" fmla="*/ 3268412 h 5725862"/>
                <a:gd name="connsiteX58" fmla="*/ 3314700 w 9363075"/>
                <a:gd name="connsiteY58" fmla="*/ 3192212 h 5725862"/>
                <a:gd name="connsiteX59" fmla="*/ 3333750 w 9363075"/>
                <a:gd name="connsiteY59" fmla="*/ 3125537 h 5725862"/>
                <a:gd name="connsiteX60" fmla="*/ 3362325 w 9363075"/>
                <a:gd name="connsiteY60" fmla="*/ 3058862 h 5725862"/>
                <a:gd name="connsiteX61" fmla="*/ 3371850 w 9363075"/>
                <a:gd name="connsiteY61" fmla="*/ 3011237 h 5725862"/>
                <a:gd name="connsiteX62" fmla="*/ 3390900 w 9363075"/>
                <a:gd name="connsiteY62" fmla="*/ 2954087 h 5725862"/>
                <a:gd name="connsiteX63" fmla="*/ 3400425 w 9363075"/>
                <a:gd name="connsiteY63" fmla="*/ 2906462 h 5725862"/>
                <a:gd name="connsiteX64" fmla="*/ 3419475 w 9363075"/>
                <a:gd name="connsiteY64" fmla="*/ 2849312 h 5725862"/>
                <a:gd name="connsiteX65" fmla="*/ 3438525 w 9363075"/>
                <a:gd name="connsiteY65" fmla="*/ 2782637 h 5725862"/>
                <a:gd name="connsiteX66" fmla="*/ 3457575 w 9363075"/>
                <a:gd name="connsiteY66" fmla="*/ 2754062 h 5725862"/>
                <a:gd name="connsiteX67" fmla="*/ 3467100 w 9363075"/>
                <a:gd name="connsiteY67" fmla="*/ 2715962 h 5725862"/>
                <a:gd name="connsiteX68" fmla="*/ 3476625 w 9363075"/>
                <a:gd name="connsiteY68" fmla="*/ 2687387 h 5725862"/>
                <a:gd name="connsiteX69" fmla="*/ 3486150 w 9363075"/>
                <a:gd name="connsiteY69" fmla="*/ 2639762 h 5725862"/>
                <a:gd name="connsiteX70" fmla="*/ 3505200 w 9363075"/>
                <a:gd name="connsiteY70" fmla="*/ 2601662 h 5725862"/>
                <a:gd name="connsiteX71" fmla="*/ 3533775 w 9363075"/>
                <a:gd name="connsiteY71" fmla="*/ 2515937 h 5725862"/>
                <a:gd name="connsiteX72" fmla="*/ 3543300 w 9363075"/>
                <a:gd name="connsiteY72" fmla="*/ 2477837 h 5725862"/>
                <a:gd name="connsiteX73" fmla="*/ 3562350 w 9363075"/>
                <a:gd name="connsiteY73" fmla="*/ 2420687 h 5725862"/>
                <a:gd name="connsiteX74" fmla="*/ 3571875 w 9363075"/>
                <a:gd name="connsiteY74" fmla="*/ 2392112 h 5725862"/>
                <a:gd name="connsiteX75" fmla="*/ 3581400 w 9363075"/>
                <a:gd name="connsiteY75" fmla="*/ 2344487 h 5725862"/>
                <a:gd name="connsiteX76" fmla="*/ 3600450 w 9363075"/>
                <a:gd name="connsiteY76" fmla="*/ 2306387 h 5725862"/>
                <a:gd name="connsiteX77" fmla="*/ 3619500 w 9363075"/>
                <a:gd name="connsiteY77" fmla="*/ 2249237 h 5725862"/>
                <a:gd name="connsiteX78" fmla="*/ 3629025 w 9363075"/>
                <a:gd name="connsiteY78" fmla="*/ 2220662 h 5725862"/>
                <a:gd name="connsiteX79" fmla="*/ 3648075 w 9363075"/>
                <a:gd name="connsiteY79" fmla="*/ 2153987 h 5725862"/>
                <a:gd name="connsiteX80" fmla="*/ 3667125 w 9363075"/>
                <a:gd name="connsiteY80" fmla="*/ 2125412 h 5725862"/>
                <a:gd name="connsiteX81" fmla="*/ 3676650 w 9363075"/>
                <a:gd name="connsiteY81" fmla="*/ 2096837 h 5725862"/>
                <a:gd name="connsiteX82" fmla="*/ 3695700 w 9363075"/>
                <a:gd name="connsiteY82" fmla="*/ 2020637 h 5725862"/>
                <a:gd name="connsiteX83" fmla="*/ 3714750 w 9363075"/>
                <a:gd name="connsiteY83" fmla="*/ 1963487 h 5725862"/>
                <a:gd name="connsiteX84" fmla="*/ 3724275 w 9363075"/>
                <a:gd name="connsiteY84" fmla="*/ 1934912 h 5725862"/>
                <a:gd name="connsiteX85" fmla="*/ 3733800 w 9363075"/>
                <a:gd name="connsiteY85" fmla="*/ 1763462 h 5725862"/>
                <a:gd name="connsiteX86" fmla="*/ 3762375 w 9363075"/>
                <a:gd name="connsiteY86" fmla="*/ 1677737 h 5725862"/>
                <a:gd name="connsiteX87" fmla="*/ 3781425 w 9363075"/>
                <a:gd name="connsiteY87" fmla="*/ 1620587 h 5725862"/>
                <a:gd name="connsiteX88" fmla="*/ 3790950 w 9363075"/>
                <a:gd name="connsiteY88" fmla="*/ 1592012 h 5725862"/>
                <a:gd name="connsiteX89" fmla="*/ 3800475 w 9363075"/>
                <a:gd name="connsiteY89" fmla="*/ 1553912 h 5725862"/>
                <a:gd name="connsiteX90" fmla="*/ 3819525 w 9363075"/>
                <a:gd name="connsiteY90" fmla="*/ 1525337 h 5725862"/>
                <a:gd name="connsiteX91" fmla="*/ 3838575 w 9363075"/>
                <a:gd name="connsiteY91" fmla="*/ 1468187 h 5725862"/>
                <a:gd name="connsiteX92" fmla="*/ 3848100 w 9363075"/>
                <a:gd name="connsiteY92" fmla="*/ 1439612 h 5725862"/>
                <a:gd name="connsiteX93" fmla="*/ 3867150 w 9363075"/>
                <a:gd name="connsiteY93" fmla="*/ 1411037 h 5725862"/>
                <a:gd name="connsiteX94" fmla="*/ 3895725 w 9363075"/>
                <a:gd name="connsiteY94" fmla="*/ 1306262 h 5725862"/>
                <a:gd name="connsiteX95" fmla="*/ 3914775 w 9363075"/>
                <a:gd name="connsiteY95" fmla="*/ 1277687 h 5725862"/>
                <a:gd name="connsiteX96" fmla="*/ 3933825 w 9363075"/>
                <a:gd name="connsiteY96" fmla="*/ 1220537 h 5725862"/>
                <a:gd name="connsiteX97" fmla="*/ 3971925 w 9363075"/>
                <a:gd name="connsiteY97" fmla="*/ 1144337 h 5725862"/>
                <a:gd name="connsiteX98" fmla="*/ 3990975 w 9363075"/>
                <a:gd name="connsiteY98" fmla="*/ 1087187 h 5725862"/>
                <a:gd name="connsiteX99" fmla="*/ 4000500 w 9363075"/>
                <a:gd name="connsiteY99" fmla="*/ 1058612 h 5725862"/>
                <a:gd name="connsiteX100" fmla="*/ 4019550 w 9363075"/>
                <a:gd name="connsiteY100" fmla="*/ 1030037 h 5725862"/>
                <a:gd name="connsiteX101" fmla="*/ 4038600 w 9363075"/>
                <a:gd name="connsiteY101" fmla="*/ 972887 h 5725862"/>
                <a:gd name="connsiteX102" fmla="*/ 4057650 w 9363075"/>
                <a:gd name="connsiteY102" fmla="*/ 915737 h 5725862"/>
                <a:gd name="connsiteX103" fmla="*/ 4067175 w 9363075"/>
                <a:gd name="connsiteY103" fmla="*/ 887162 h 5725862"/>
                <a:gd name="connsiteX104" fmla="*/ 4076700 w 9363075"/>
                <a:gd name="connsiteY104" fmla="*/ 849062 h 5725862"/>
                <a:gd name="connsiteX105" fmla="*/ 4095750 w 9363075"/>
                <a:gd name="connsiteY105" fmla="*/ 810962 h 5725862"/>
                <a:gd name="connsiteX106" fmla="*/ 4105275 w 9363075"/>
                <a:gd name="connsiteY106" fmla="*/ 763337 h 5725862"/>
                <a:gd name="connsiteX107" fmla="*/ 4133850 w 9363075"/>
                <a:gd name="connsiteY107" fmla="*/ 687137 h 5725862"/>
                <a:gd name="connsiteX108" fmla="*/ 4143375 w 9363075"/>
                <a:gd name="connsiteY108" fmla="*/ 658562 h 5725862"/>
                <a:gd name="connsiteX109" fmla="*/ 4162425 w 9363075"/>
                <a:gd name="connsiteY109" fmla="*/ 629987 h 5725862"/>
                <a:gd name="connsiteX110" fmla="*/ 4181475 w 9363075"/>
                <a:gd name="connsiteY110" fmla="*/ 572837 h 5725862"/>
                <a:gd name="connsiteX111" fmla="*/ 4210050 w 9363075"/>
                <a:gd name="connsiteY111" fmla="*/ 515687 h 5725862"/>
                <a:gd name="connsiteX112" fmla="*/ 4229100 w 9363075"/>
                <a:gd name="connsiteY112" fmla="*/ 487112 h 5725862"/>
                <a:gd name="connsiteX113" fmla="*/ 4257675 w 9363075"/>
                <a:gd name="connsiteY113" fmla="*/ 401387 h 5725862"/>
                <a:gd name="connsiteX114" fmla="*/ 4276725 w 9363075"/>
                <a:gd name="connsiteY114" fmla="*/ 372812 h 5725862"/>
                <a:gd name="connsiteX115" fmla="*/ 4286250 w 9363075"/>
                <a:gd name="connsiteY115" fmla="*/ 344237 h 5725862"/>
                <a:gd name="connsiteX116" fmla="*/ 4305300 w 9363075"/>
                <a:gd name="connsiteY116" fmla="*/ 315662 h 5725862"/>
                <a:gd name="connsiteX117" fmla="*/ 4314825 w 9363075"/>
                <a:gd name="connsiteY117" fmla="*/ 287087 h 5725862"/>
                <a:gd name="connsiteX118" fmla="*/ 4333875 w 9363075"/>
                <a:gd name="connsiteY118" fmla="*/ 258512 h 5725862"/>
                <a:gd name="connsiteX119" fmla="*/ 4381500 w 9363075"/>
                <a:gd name="connsiteY119" fmla="*/ 182312 h 5725862"/>
                <a:gd name="connsiteX120" fmla="*/ 4400550 w 9363075"/>
                <a:gd name="connsiteY120" fmla="*/ 125162 h 5725862"/>
                <a:gd name="connsiteX121" fmla="*/ 4457700 w 9363075"/>
                <a:gd name="connsiteY121" fmla="*/ 68012 h 5725862"/>
                <a:gd name="connsiteX122" fmla="*/ 4514850 w 9363075"/>
                <a:gd name="connsiteY122" fmla="*/ 39437 h 5725862"/>
                <a:gd name="connsiteX123" fmla="*/ 4543425 w 9363075"/>
                <a:gd name="connsiteY123" fmla="*/ 20387 h 5725862"/>
                <a:gd name="connsiteX124" fmla="*/ 4610100 w 9363075"/>
                <a:gd name="connsiteY124" fmla="*/ 1337 h 5725862"/>
                <a:gd name="connsiteX125" fmla="*/ 4800600 w 9363075"/>
                <a:gd name="connsiteY125" fmla="*/ 10862 h 5725862"/>
                <a:gd name="connsiteX126" fmla="*/ 4819650 w 9363075"/>
                <a:gd name="connsiteY126" fmla="*/ 68012 h 5725862"/>
                <a:gd name="connsiteX127" fmla="*/ 4838700 w 9363075"/>
                <a:gd name="connsiteY127" fmla="*/ 96587 h 5725862"/>
                <a:gd name="connsiteX128" fmla="*/ 4857750 w 9363075"/>
                <a:gd name="connsiteY128" fmla="*/ 153737 h 5725862"/>
                <a:gd name="connsiteX129" fmla="*/ 4876800 w 9363075"/>
                <a:gd name="connsiteY129" fmla="*/ 210887 h 5725862"/>
                <a:gd name="connsiteX130" fmla="*/ 4895850 w 9363075"/>
                <a:gd name="connsiteY130" fmla="*/ 287087 h 5725862"/>
                <a:gd name="connsiteX131" fmla="*/ 4924425 w 9363075"/>
                <a:gd name="connsiteY131" fmla="*/ 372812 h 5725862"/>
                <a:gd name="connsiteX132" fmla="*/ 4933950 w 9363075"/>
                <a:gd name="connsiteY132" fmla="*/ 401387 h 5725862"/>
                <a:gd name="connsiteX133" fmla="*/ 4943475 w 9363075"/>
                <a:gd name="connsiteY133" fmla="*/ 429962 h 5725862"/>
                <a:gd name="connsiteX134" fmla="*/ 4962525 w 9363075"/>
                <a:gd name="connsiteY134" fmla="*/ 468062 h 5725862"/>
                <a:gd name="connsiteX135" fmla="*/ 4991100 w 9363075"/>
                <a:gd name="connsiteY135" fmla="*/ 553787 h 5725862"/>
                <a:gd name="connsiteX136" fmla="*/ 5019675 w 9363075"/>
                <a:gd name="connsiteY136" fmla="*/ 639512 h 5725862"/>
                <a:gd name="connsiteX137" fmla="*/ 5029200 w 9363075"/>
                <a:gd name="connsiteY137" fmla="*/ 668087 h 5725862"/>
                <a:gd name="connsiteX138" fmla="*/ 5048250 w 9363075"/>
                <a:gd name="connsiteY138" fmla="*/ 706187 h 5725862"/>
                <a:gd name="connsiteX139" fmla="*/ 5095875 w 9363075"/>
                <a:gd name="connsiteY139" fmla="*/ 801437 h 5725862"/>
                <a:gd name="connsiteX140" fmla="*/ 5124450 w 9363075"/>
                <a:gd name="connsiteY140" fmla="*/ 887162 h 5725862"/>
                <a:gd name="connsiteX141" fmla="*/ 5143500 w 9363075"/>
                <a:gd name="connsiteY141" fmla="*/ 953837 h 5725862"/>
                <a:gd name="connsiteX142" fmla="*/ 5162550 w 9363075"/>
                <a:gd name="connsiteY142" fmla="*/ 982412 h 5725862"/>
                <a:gd name="connsiteX143" fmla="*/ 5191125 w 9363075"/>
                <a:gd name="connsiteY143" fmla="*/ 1049087 h 5725862"/>
                <a:gd name="connsiteX144" fmla="*/ 5210175 w 9363075"/>
                <a:gd name="connsiteY144" fmla="*/ 1115762 h 5725862"/>
                <a:gd name="connsiteX145" fmla="*/ 5229225 w 9363075"/>
                <a:gd name="connsiteY145" fmla="*/ 1144337 h 5725862"/>
                <a:gd name="connsiteX146" fmla="*/ 5257800 w 9363075"/>
                <a:gd name="connsiteY146" fmla="*/ 1268162 h 5725862"/>
                <a:gd name="connsiteX147" fmla="*/ 5267325 w 9363075"/>
                <a:gd name="connsiteY147" fmla="*/ 1296737 h 5725862"/>
                <a:gd name="connsiteX148" fmla="*/ 5286375 w 9363075"/>
                <a:gd name="connsiteY148" fmla="*/ 1325312 h 5725862"/>
                <a:gd name="connsiteX149" fmla="*/ 5295900 w 9363075"/>
                <a:gd name="connsiteY149" fmla="*/ 1363412 h 5725862"/>
                <a:gd name="connsiteX150" fmla="*/ 5305425 w 9363075"/>
                <a:gd name="connsiteY150" fmla="*/ 1391987 h 5725862"/>
                <a:gd name="connsiteX151" fmla="*/ 5324475 w 9363075"/>
                <a:gd name="connsiteY151" fmla="*/ 1487237 h 5725862"/>
                <a:gd name="connsiteX152" fmla="*/ 5343525 w 9363075"/>
                <a:gd name="connsiteY152" fmla="*/ 1563437 h 5725862"/>
                <a:gd name="connsiteX153" fmla="*/ 5353050 w 9363075"/>
                <a:gd name="connsiteY153" fmla="*/ 1592012 h 5725862"/>
                <a:gd name="connsiteX154" fmla="*/ 5372100 w 9363075"/>
                <a:gd name="connsiteY154" fmla="*/ 1687262 h 5725862"/>
                <a:gd name="connsiteX155" fmla="*/ 5381625 w 9363075"/>
                <a:gd name="connsiteY155" fmla="*/ 1725362 h 5725862"/>
                <a:gd name="connsiteX156" fmla="*/ 5391150 w 9363075"/>
                <a:gd name="connsiteY156" fmla="*/ 1792037 h 5725862"/>
                <a:gd name="connsiteX157" fmla="*/ 5400675 w 9363075"/>
                <a:gd name="connsiteY157" fmla="*/ 1820612 h 5725862"/>
                <a:gd name="connsiteX158" fmla="*/ 5410200 w 9363075"/>
                <a:gd name="connsiteY158" fmla="*/ 1868237 h 5725862"/>
                <a:gd name="connsiteX159" fmla="*/ 5429250 w 9363075"/>
                <a:gd name="connsiteY159" fmla="*/ 1925387 h 5725862"/>
                <a:gd name="connsiteX160" fmla="*/ 5438775 w 9363075"/>
                <a:gd name="connsiteY160" fmla="*/ 1953962 h 5725862"/>
                <a:gd name="connsiteX161" fmla="*/ 5448300 w 9363075"/>
                <a:gd name="connsiteY161" fmla="*/ 1982537 h 5725862"/>
                <a:gd name="connsiteX162" fmla="*/ 5476875 w 9363075"/>
                <a:gd name="connsiteY162" fmla="*/ 2039687 h 5725862"/>
                <a:gd name="connsiteX163" fmla="*/ 5514975 w 9363075"/>
                <a:gd name="connsiteY163" fmla="*/ 2125412 h 5725862"/>
                <a:gd name="connsiteX164" fmla="*/ 5534025 w 9363075"/>
                <a:gd name="connsiteY164" fmla="*/ 2211137 h 5725862"/>
                <a:gd name="connsiteX165" fmla="*/ 5543550 w 9363075"/>
                <a:gd name="connsiteY165" fmla="*/ 2239712 h 5725862"/>
                <a:gd name="connsiteX166" fmla="*/ 5562600 w 9363075"/>
                <a:gd name="connsiteY166" fmla="*/ 2334962 h 5725862"/>
                <a:gd name="connsiteX167" fmla="*/ 5581650 w 9363075"/>
                <a:gd name="connsiteY167" fmla="*/ 2392112 h 5725862"/>
                <a:gd name="connsiteX168" fmla="*/ 5610225 w 9363075"/>
                <a:gd name="connsiteY168" fmla="*/ 2496887 h 5725862"/>
                <a:gd name="connsiteX169" fmla="*/ 5629275 w 9363075"/>
                <a:gd name="connsiteY169" fmla="*/ 2563562 h 5725862"/>
                <a:gd name="connsiteX170" fmla="*/ 5638800 w 9363075"/>
                <a:gd name="connsiteY170" fmla="*/ 2620712 h 5725862"/>
                <a:gd name="connsiteX171" fmla="*/ 5657850 w 9363075"/>
                <a:gd name="connsiteY171" fmla="*/ 2658812 h 5725862"/>
                <a:gd name="connsiteX172" fmla="*/ 5667375 w 9363075"/>
                <a:gd name="connsiteY172" fmla="*/ 2725487 h 5725862"/>
                <a:gd name="connsiteX173" fmla="*/ 5676900 w 9363075"/>
                <a:gd name="connsiteY173" fmla="*/ 2754062 h 5725862"/>
                <a:gd name="connsiteX174" fmla="*/ 5686425 w 9363075"/>
                <a:gd name="connsiteY174" fmla="*/ 2792162 h 5725862"/>
                <a:gd name="connsiteX175" fmla="*/ 5715000 w 9363075"/>
                <a:gd name="connsiteY175" fmla="*/ 2877887 h 5725862"/>
                <a:gd name="connsiteX176" fmla="*/ 5743575 w 9363075"/>
                <a:gd name="connsiteY176" fmla="*/ 2982662 h 5725862"/>
                <a:gd name="connsiteX177" fmla="*/ 5753100 w 9363075"/>
                <a:gd name="connsiteY177" fmla="*/ 3049337 h 5725862"/>
                <a:gd name="connsiteX178" fmla="*/ 5762625 w 9363075"/>
                <a:gd name="connsiteY178" fmla="*/ 3077912 h 5725862"/>
                <a:gd name="connsiteX179" fmla="*/ 5772150 w 9363075"/>
                <a:gd name="connsiteY179" fmla="*/ 3144587 h 5725862"/>
                <a:gd name="connsiteX180" fmla="*/ 5781675 w 9363075"/>
                <a:gd name="connsiteY180" fmla="*/ 3173162 h 5725862"/>
                <a:gd name="connsiteX181" fmla="*/ 5800725 w 9363075"/>
                <a:gd name="connsiteY181" fmla="*/ 3249362 h 5725862"/>
                <a:gd name="connsiteX182" fmla="*/ 5810250 w 9363075"/>
                <a:gd name="connsiteY182" fmla="*/ 3316037 h 5725862"/>
                <a:gd name="connsiteX183" fmla="*/ 5829300 w 9363075"/>
                <a:gd name="connsiteY183" fmla="*/ 3373187 h 5725862"/>
                <a:gd name="connsiteX184" fmla="*/ 5848350 w 9363075"/>
                <a:gd name="connsiteY184" fmla="*/ 3458912 h 5725862"/>
                <a:gd name="connsiteX185" fmla="*/ 5867400 w 9363075"/>
                <a:gd name="connsiteY185" fmla="*/ 3535112 h 5725862"/>
                <a:gd name="connsiteX186" fmla="*/ 5886450 w 9363075"/>
                <a:gd name="connsiteY186" fmla="*/ 3563687 h 5725862"/>
                <a:gd name="connsiteX187" fmla="*/ 5915025 w 9363075"/>
                <a:gd name="connsiteY187" fmla="*/ 3639887 h 5725862"/>
                <a:gd name="connsiteX188" fmla="*/ 5934075 w 9363075"/>
                <a:gd name="connsiteY188" fmla="*/ 3697037 h 5725862"/>
                <a:gd name="connsiteX189" fmla="*/ 5972175 w 9363075"/>
                <a:gd name="connsiteY189" fmla="*/ 3754187 h 5725862"/>
                <a:gd name="connsiteX190" fmla="*/ 6010275 w 9363075"/>
                <a:gd name="connsiteY190" fmla="*/ 3830387 h 5725862"/>
                <a:gd name="connsiteX191" fmla="*/ 6019800 w 9363075"/>
                <a:gd name="connsiteY191" fmla="*/ 3858962 h 5725862"/>
                <a:gd name="connsiteX192" fmla="*/ 6038850 w 9363075"/>
                <a:gd name="connsiteY192" fmla="*/ 3887537 h 5725862"/>
                <a:gd name="connsiteX193" fmla="*/ 6048375 w 9363075"/>
                <a:gd name="connsiteY193" fmla="*/ 3916112 h 5725862"/>
                <a:gd name="connsiteX194" fmla="*/ 6086475 w 9363075"/>
                <a:gd name="connsiteY194" fmla="*/ 3973262 h 5725862"/>
                <a:gd name="connsiteX195" fmla="*/ 6105525 w 9363075"/>
                <a:gd name="connsiteY195" fmla="*/ 4039937 h 5725862"/>
                <a:gd name="connsiteX196" fmla="*/ 6153150 w 9363075"/>
                <a:gd name="connsiteY196" fmla="*/ 4106612 h 5725862"/>
                <a:gd name="connsiteX197" fmla="*/ 6200775 w 9363075"/>
                <a:gd name="connsiteY197" fmla="*/ 4239962 h 5725862"/>
                <a:gd name="connsiteX198" fmla="*/ 6219825 w 9363075"/>
                <a:gd name="connsiteY198" fmla="*/ 4268537 h 5725862"/>
                <a:gd name="connsiteX199" fmla="*/ 6257925 w 9363075"/>
                <a:gd name="connsiteY199" fmla="*/ 4373312 h 5725862"/>
                <a:gd name="connsiteX200" fmla="*/ 6296025 w 9363075"/>
                <a:gd name="connsiteY200" fmla="*/ 4449512 h 5725862"/>
                <a:gd name="connsiteX201" fmla="*/ 6315075 w 9363075"/>
                <a:gd name="connsiteY201" fmla="*/ 4525712 h 5725862"/>
                <a:gd name="connsiteX202" fmla="*/ 6343650 w 9363075"/>
                <a:gd name="connsiteY202" fmla="*/ 4554287 h 5725862"/>
                <a:gd name="connsiteX203" fmla="*/ 6353175 w 9363075"/>
                <a:gd name="connsiteY203" fmla="*/ 4592387 h 5725862"/>
                <a:gd name="connsiteX204" fmla="*/ 6400800 w 9363075"/>
                <a:gd name="connsiteY204" fmla="*/ 4649537 h 5725862"/>
                <a:gd name="connsiteX205" fmla="*/ 6438900 w 9363075"/>
                <a:gd name="connsiteY205" fmla="*/ 4706687 h 5725862"/>
                <a:gd name="connsiteX206" fmla="*/ 6467475 w 9363075"/>
                <a:gd name="connsiteY206" fmla="*/ 4744787 h 5725862"/>
                <a:gd name="connsiteX207" fmla="*/ 6496050 w 9363075"/>
                <a:gd name="connsiteY207" fmla="*/ 4773362 h 5725862"/>
                <a:gd name="connsiteX208" fmla="*/ 6524625 w 9363075"/>
                <a:gd name="connsiteY208" fmla="*/ 4811462 h 5725862"/>
                <a:gd name="connsiteX209" fmla="*/ 6553200 w 9363075"/>
                <a:gd name="connsiteY209" fmla="*/ 4840037 h 5725862"/>
                <a:gd name="connsiteX210" fmla="*/ 6572250 w 9363075"/>
                <a:gd name="connsiteY210" fmla="*/ 4868612 h 5725862"/>
                <a:gd name="connsiteX211" fmla="*/ 6600825 w 9363075"/>
                <a:gd name="connsiteY211" fmla="*/ 4897187 h 5725862"/>
                <a:gd name="connsiteX212" fmla="*/ 6638925 w 9363075"/>
                <a:gd name="connsiteY212" fmla="*/ 4963862 h 5725862"/>
                <a:gd name="connsiteX213" fmla="*/ 6667500 w 9363075"/>
                <a:gd name="connsiteY213" fmla="*/ 4982912 h 5725862"/>
                <a:gd name="connsiteX214" fmla="*/ 6705600 w 9363075"/>
                <a:gd name="connsiteY214" fmla="*/ 5040062 h 5725862"/>
                <a:gd name="connsiteX215" fmla="*/ 6743700 w 9363075"/>
                <a:gd name="connsiteY215" fmla="*/ 5106737 h 5725862"/>
                <a:gd name="connsiteX216" fmla="*/ 6772275 w 9363075"/>
                <a:gd name="connsiteY216" fmla="*/ 5135312 h 5725862"/>
                <a:gd name="connsiteX217" fmla="*/ 6791325 w 9363075"/>
                <a:gd name="connsiteY217" fmla="*/ 5163887 h 5725862"/>
                <a:gd name="connsiteX218" fmla="*/ 6838950 w 9363075"/>
                <a:gd name="connsiteY218" fmla="*/ 5211512 h 5725862"/>
                <a:gd name="connsiteX219" fmla="*/ 6867525 w 9363075"/>
                <a:gd name="connsiteY219" fmla="*/ 5268662 h 5725862"/>
                <a:gd name="connsiteX220" fmla="*/ 6924675 w 9363075"/>
                <a:gd name="connsiteY220" fmla="*/ 5335337 h 5725862"/>
                <a:gd name="connsiteX221" fmla="*/ 6943725 w 9363075"/>
                <a:gd name="connsiteY221" fmla="*/ 5363912 h 5725862"/>
                <a:gd name="connsiteX222" fmla="*/ 6991350 w 9363075"/>
                <a:gd name="connsiteY222" fmla="*/ 5402012 h 5725862"/>
                <a:gd name="connsiteX223" fmla="*/ 7038975 w 9363075"/>
                <a:gd name="connsiteY223" fmla="*/ 5449637 h 5725862"/>
                <a:gd name="connsiteX224" fmla="*/ 7086600 w 9363075"/>
                <a:gd name="connsiteY224" fmla="*/ 5497262 h 5725862"/>
                <a:gd name="connsiteX225" fmla="*/ 7134225 w 9363075"/>
                <a:gd name="connsiteY225" fmla="*/ 5535362 h 5725862"/>
                <a:gd name="connsiteX226" fmla="*/ 7172325 w 9363075"/>
                <a:gd name="connsiteY226" fmla="*/ 5573462 h 5725862"/>
                <a:gd name="connsiteX227" fmla="*/ 7324725 w 9363075"/>
                <a:gd name="connsiteY227" fmla="*/ 5649662 h 5725862"/>
                <a:gd name="connsiteX228" fmla="*/ 7353300 w 9363075"/>
                <a:gd name="connsiteY228" fmla="*/ 5659187 h 5725862"/>
                <a:gd name="connsiteX229" fmla="*/ 7381875 w 9363075"/>
                <a:gd name="connsiteY229" fmla="*/ 5668712 h 5725862"/>
                <a:gd name="connsiteX230" fmla="*/ 7419975 w 9363075"/>
                <a:gd name="connsiteY230" fmla="*/ 5678237 h 5725862"/>
                <a:gd name="connsiteX231" fmla="*/ 7524750 w 9363075"/>
                <a:gd name="connsiteY231" fmla="*/ 5687762 h 5725862"/>
                <a:gd name="connsiteX232" fmla="*/ 7677150 w 9363075"/>
                <a:gd name="connsiteY232" fmla="*/ 5706812 h 5725862"/>
                <a:gd name="connsiteX233" fmla="*/ 8077200 w 9363075"/>
                <a:gd name="connsiteY233" fmla="*/ 5725862 h 5725862"/>
                <a:gd name="connsiteX234" fmla="*/ 9086850 w 9363075"/>
                <a:gd name="connsiteY234" fmla="*/ 5716337 h 5725862"/>
                <a:gd name="connsiteX235" fmla="*/ 9248775 w 9363075"/>
                <a:gd name="connsiteY235" fmla="*/ 5706812 h 5725862"/>
                <a:gd name="connsiteX236" fmla="*/ 9363075 w 9363075"/>
                <a:gd name="connsiteY236" fmla="*/ 5697287 h 57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9363075" h="5725862">
                  <a:moveTo>
                    <a:pt x="0" y="5582987"/>
                  </a:moveTo>
                  <a:cubicBezTo>
                    <a:pt x="47625" y="5592512"/>
                    <a:pt x="95463" y="5601026"/>
                    <a:pt x="142875" y="5611562"/>
                  </a:cubicBezTo>
                  <a:cubicBezTo>
                    <a:pt x="152676" y="5613740"/>
                    <a:pt x="161572" y="5619291"/>
                    <a:pt x="171450" y="5621087"/>
                  </a:cubicBezTo>
                  <a:cubicBezTo>
                    <a:pt x="196635" y="5625666"/>
                    <a:pt x="222250" y="5627437"/>
                    <a:pt x="247650" y="5630612"/>
                  </a:cubicBezTo>
                  <a:lnTo>
                    <a:pt x="790575" y="5621087"/>
                  </a:lnTo>
                  <a:cubicBezTo>
                    <a:pt x="813015" y="5620386"/>
                    <a:pt x="834849" y="5613055"/>
                    <a:pt x="857250" y="5611562"/>
                  </a:cubicBezTo>
                  <a:cubicBezTo>
                    <a:pt x="930182" y="5606700"/>
                    <a:pt x="1003300" y="5605212"/>
                    <a:pt x="1076325" y="5602037"/>
                  </a:cubicBezTo>
                  <a:cubicBezTo>
                    <a:pt x="1104900" y="5598862"/>
                    <a:pt x="1133551" y="5596312"/>
                    <a:pt x="1162050" y="5592512"/>
                  </a:cubicBezTo>
                  <a:cubicBezTo>
                    <a:pt x="1181193" y="5589960"/>
                    <a:pt x="1200199" y="5586442"/>
                    <a:pt x="1219200" y="5582987"/>
                  </a:cubicBezTo>
                  <a:cubicBezTo>
                    <a:pt x="1235128" y="5580091"/>
                    <a:pt x="1250778" y="5575602"/>
                    <a:pt x="1266825" y="5573462"/>
                  </a:cubicBezTo>
                  <a:cubicBezTo>
                    <a:pt x="1298453" y="5569245"/>
                    <a:pt x="1330325" y="5567112"/>
                    <a:pt x="1362075" y="5563937"/>
                  </a:cubicBezTo>
                  <a:cubicBezTo>
                    <a:pt x="1426633" y="5542418"/>
                    <a:pt x="1347876" y="5566777"/>
                    <a:pt x="1457325" y="5544887"/>
                  </a:cubicBezTo>
                  <a:cubicBezTo>
                    <a:pt x="1467170" y="5542918"/>
                    <a:pt x="1476160" y="5537797"/>
                    <a:pt x="1485900" y="5535362"/>
                  </a:cubicBezTo>
                  <a:cubicBezTo>
                    <a:pt x="1529535" y="5524453"/>
                    <a:pt x="1563456" y="5522096"/>
                    <a:pt x="1609725" y="5516312"/>
                  </a:cubicBezTo>
                  <a:cubicBezTo>
                    <a:pt x="1685063" y="5491199"/>
                    <a:pt x="1597404" y="5517852"/>
                    <a:pt x="1762125" y="5497262"/>
                  </a:cubicBezTo>
                  <a:cubicBezTo>
                    <a:pt x="1772088" y="5496017"/>
                    <a:pt x="1780777" y="5489264"/>
                    <a:pt x="1790700" y="5487737"/>
                  </a:cubicBezTo>
                  <a:cubicBezTo>
                    <a:pt x="1822237" y="5482885"/>
                    <a:pt x="1854200" y="5481387"/>
                    <a:pt x="1885950" y="5478212"/>
                  </a:cubicBezTo>
                  <a:cubicBezTo>
                    <a:pt x="1964399" y="5452062"/>
                    <a:pt x="1923221" y="5462002"/>
                    <a:pt x="2009775" y="5449637"/>
                  </a:cubicBezTo>
                  <a:lnTo>
                    <a:pt x="2066925" y="5430587"/>
                  </a:lnTo>
                  <a:cubicBezTo>
                    <a:pt x="2076450" y="5427412"/>
                    <a:pt x="2087146" y="5426631"/>
                    <a:pt x="2095500" y="5421062"/>
                  </a:cubicBezTo>
                  <a:lnTo>
                    <a:pt x="2152650" y="5382962"/>
                  </a:lnTo>
                  <a:cubicBezTo>
                    <a:pt x="2159000" y="5373437"/>
                    <a:pt x="2163085" y="5361925"/>
                    <a:pt x="2171700" y="5354387"/>
                  </a:cubicBezTo>
                  <a:cubicBezTo>
                    <a:pt x="2188930" y="5339310"/>
                    <a:pt x="2228850" y="5316287"/>
                    <a:pt x="2228850" y="5316287"/>
                  </a:cubicBezTo>
                  <a:cubicBezTo>
                    <a:pt x="2279650" y="5240087"/>
                    <a:pt x="2212975" y="5332162"/>
                    <a:pt x="2276475" y="5268662"/>
                  </a:cubicBezTo>
                  <a:cubicBezTo>
                    <a:pt x="2284570" y="5260567"/>
                    <a:pt x="2287430" y="5248182"/>
                    <a:pt x="2295525" y="5240087"/>
                  </a:cubicBezTo>
                  <a:cubicBezTo>
                    <a:pt x="2303620" y="5231992"/>
                    <a:pt x="2315544" y="5228642"/>
                    <a:pt x="2324100" y="5221037"/>
                  </a:cubicBezTo>
                  <a:cubicBezTo>
                    <a:pt x="2344236" y="5203139"/>
                    <a:pt x="2362200" y="5182937"/>
                    <a:pt x="2381250" y="5163887"/>
                  </a:cubicBezTo>
                  <a:cubicBezTo>
                    <a:pt x="2390775" y="5154362"/>
                    <a:pt x="2402353" y="5146520"/>
                    <a:pt x="2409825" y="5135312"/>
                  </a:cubicBezTo>
                  <a:cubicBezTo>
                    <a:pt x="2435225" y="5097212"/>
                    <a:pt x="2419350" y="5113087"/>
                    <a:pt x="2457450" y="5087687"/>
                  </a:cubicBezTo>
                  <a:cubicBezTo>
                    <a:pt x="2463800" y="5074987"/>
                    <a:pt x="2468247" y="5061141"/>
                    <a:pt x="2476500" y="5049587"/>
                  </a:cubicBezTo>
                  <a:cubicBezTo>
                    <a:pt x="2484330" y="5038626"/>
                    <a:pt x="2497603" y="5032220"/>
                    <a:pt x="2505075" y="5021012"/>
                  </a:cubicBezTo>
                  <a:cubicBezTo>
                    <a:pt x="2541881" y="4965803"/>
                    <a:pt x="2479268" y="5015992"/>
                    <a:pt x="2543175" y="4973387"/>
                  </a:cubicBezTo>
                  <a:lnTo>
                    <a:pt x="2676525" y="4773362"/>
                  </a:lnTo>
                  <a:lnTo>
                    <a:pt x="2714625" y="4716212"/>
                  </a:lnTo>
                  <a:cubicBezTo>
                    <a:pt x="2720975" y="4706687"/>
                    <a:pt x="2730055" y="4698497"/>
                    <a:pt x="2733675" y="4687637"/>
                  </a:cubicBezTo>
                  <a:cubicBezTo>
                    <a:pt x="2736850" y="4678112"/>
                    <a:pt x="2738324" y="4667839"/>
                    <a:pt x="2743200" y="4659062"/>
                  </a:cubicBezTo>
                  <a:cubicBezTo>
                    <a:pt x="2754319" y="4639048"/>
                    <a:pt x="2774060" y="4623632"/>
                    <a:pt x="2781300" y="4601912"/>
                  </a:cubicBezTo>
                  <a:cubicBezTo>
                    <a:pt x="2830447" y="4454470"/>
                    <a:pt x="2774117" y="4606753"/>
                    <a:pt x="2819400" y="4516187"/>
                  </a:cubicBezTo>
                  <a:cubicBezTo>
                    <a:pt x="2858835" y="4437317"/>
                    <a:pt x="2793380" y="4540929"/>
                    <a:pt x="2847975" y="4459037"/>
                  </a:cubicBezTo>
                  <a:cubicBezTo>
                    <a:pt x="2851150" y="4446337"/>
                    <a:pt x="2853738" y="4433476"/>
                    <a:pt x="2857500" y="4420937"/>
                  </a:cubicBezTo>
                  <a:cubicBezTo>
                    <a:pt x="2863270" y="4401703"/>
                    <a:pt x="2870200" y="4382837"/>
                    <a:pt x="2876550" y="4363787"/>
                  </a:cubicBezTo>
                  <a:lnTo>
                    <a:pt x="2905125" y="4278062"/>
                  </a:lnTo>
                  <a:lnTo>
                    <a:pt x="2933700" y="4192337"/>
                  </a:lnTo>
                  <a:cubicBezTo>
                    <a:pt x="2936875" y="4182812"/>
                    <a:pt x="2938735" y="4172742"/>
                    <a:pt x="2943225" y="4163762"/>
                  </a:cubicBezTo>
                  <a:cubicBezTo>
                    <a:pt x="2949575" y="4151062"/>
                    <a:pt x="2957002" y="4138845"/>
                    <a:pt x="2962275" y="4125662"/>
                  </a:cubicBezTo>
                  <a:cubicBezTo>
                    <a:pt x="2969733" y="4107018"/>
                    <a:pt x="2970186" y="4085220"/>
                    <a:pt x="2981325" y="4068512"/>
                  </a:cubicBezTo>
                  <a:lnTo>
                    <a:pt x="3019425" y="4011362"/>
                  </a:lnTo>
                  <a:cubicBezTo>
                    <a:pt x="3024750" y="3990064"/>
                    <a:pt x="3038724" y="3930026"/>
                    <a:pt x="3048000" y="3916112"/>
                  </a:cubicBezTo>
                  <a:cubicBezTo>
                    <a:pt x="3104036" y="3832057"/>
                    <a:pt x="3018090" y="3966407"/>
                    <a:pt x="3086100" y="3830387"/>
                  </a:cubicBezTo>
                  <a:cubicBezTo>
                    <a:pt x="3092450" y="3817687"/>
                    <a:pt x="3100660" y="3805757"/>
                    <a:pt x="3105150" y="3792287"/>
                  </a:cubicBezTo>
                  <a:cubicBezTo>
                    <a:pt x="3141527" y="3683155"/>
                    <a:pt x="3103315" y="3747415"/>
                    <a:pt x="3143250" y="3687512"/>
                  </a:cubicBezTo>
                  <a:cubicBezTo>
                    <a:pt x="3146425" y="3674812"/>
                    <a:pt x="3149013" y="3661951"/>
                    <a:pt x="3152775" y="3649412"/>
                  </a:cubicBezTo>
                  <a:cubicBezTo>
                    <a:pt x="3158545" y="3630178"/>
                    <a:pt x="3166955" y="3611743"/>
                    <a:pt x="3171825" y="3592262"/>
                  </a:cubicBezTo>
                  <a:cubicBezTo>
                    <a:pt x="3178175" y="3566862"/>
                    <a:pt x="3179166" y="3539480"/>
                    <a:pt x="3190875" y="3516062"/>
                  </a:cubicBezTo>
                  <a:lnTo>
                    <a:pt x="3228975" y="3439862"/>
                  </a:lnTo>
                  <a:cubicBezTo>
                    <a:pt x="3232150" y="3423987"/>
                    <a:pt x="3233380" y="3407596"/>
                    <a:pt x="3238500" y="3392237"/>
                  </a:cubicBezTo>
                  <a:cubicBezTo>
                    <a:pt x="3242990" y="3378767"/>
                    <a:pt x="3253470" y="3367737"/>
                    <a:pt x="3257550" y="3354137"/>
                  </a:cubicBezTo>
                  <a:cubicBezTo>
                    <a:pt x="3285549" y="3260807"/>
                    <a:pt x="3246527" y="3327809"/>
                    <a:pt x="3286125" y="3268412"/>
                  </a:cubicBezTo>
                  <a:cubicBezTo>
                    <a:pt x="3304502" y="3176528"/>
                    <a:pt x="3281998" y="3257616"/>
                    <a:pt x="3314700" y="3192212"/>
                  </a:cubicBezTo>
                  <a:cubicBezTo>
                    <a:pt x="3322313" y="3176987"/>
                    <a:pt x="3329681" y="3139779"/>
                    <a:pt x="3333750" y="3125537"/>
                  </a:cubicBezTo>
                  <a:cubicBezTo>
                    <a:pt x="3343093" y="3092835"/>
                    <a:pt x="3345392" y="3092729"/>
                    <a:pt x="3362325" y="3058862"/>
                  </a:cubicBezTo>
                  <a:cubicBezTo>
                    <a:pt x="3365500" y="3042987"/>
                    <a:pt x="3367590" y="3026856"/>
                    <a:pt x="3371850" y="3011237"/>
                  </a:cubicBezTo>
                  <a:cubicBezTo>
                    <a:pt x="3377134" y="2991864"/>
                    <a:pt x="3386962" y="2973778"/>
                    <a:pt x="3390900" y="2954087"/>
                  </a:cubicBezTo>
                  <a:cubicBezTo>
                    <a:pt x="3394075" y="2938212"/>
                    <a:pt x="3396165" y="2922081"/>
                    <a:pt x="3400425" y="2906462"/>
                  </a:cubicBezTo>
                  <a:cubicBezTo>
                    <a:pt x="3405709" y="2887089"/>
                    <a:pt x="3414605" y="2868793"/>
                    <a:pt x="3419475" y="2849312"/>
                  </a:cubicBezTo>
                  <a:cubicBezTo>
                    <a:pt x="3422527" y="2837105"/>
                    <a:pt x="3431693" y="2796302"/>
                    <a:pt x="3438525" y="2782637"/>
                  </a:cubicBezTo>
                  <a:cubicBezTo>
                    <a:pt x="3443645" y="2772398"/>
                    <a:pt x="3451225" y="2763587"/>
                    <a:pt x="3457575" y="2754062"/>
                  </a:cubicBezTo>
                  <a:cubicBezTo>
                    <a:pt x="3460750" y="2741362"/>
                    <a:pt x="3463504" y="2728549"/>
                    <a:pt x="3467100" y="2715962"/>
                  </a:cubicBezTo>
                  <a:cubicBezTo>
                    <a:pt x="3469858" y="2706308"/>
                    <a:pt x="3474190" y="2697127"/>
                    <a:pt x="3476625" y="2687387"/>
                  </a:cubicBezTo>
                  <a:cubicBezTo>
                    <a:pt x="3480552" y="2671681"/>
                    <a:pt x="3481030" y="2655121"/>
                    <a:pt x="3486150" y="2639762"/>
                  </a:cubicBezTo>
                  <a:cubicBezTo>
                    <a:pt x="3490640" y="2626292"/>
                    <a:pt x="3498850" y="2614362"/>
                    <a:pt x="3505200" y="2601662"/>
                  </a:cubicBezTo>
                  <a:cubicBezTo>
                    <a:pt x="3528019" y="2464750"/>
                    <a:pt x="3497248" y="2601167"/>
                    <a:pt x="3533775" y="2515937"/>
                  </a:cubicBezTo>
                  <a:cubicBezTo>
                    <a:pt x="3538932" y="2503905"/>
                    <a:pt x="3539538" y="2490376"/>
                    <a:pt x="3543300" y="2477837"/>
                  </a:cubicBezTo>
                  <a:cubicBezTo>
                    <a:pt x="3549070" y="2458603"/>
                    <a:pt x="3556000" y="2439737"/>
                    <a:pt x="3562350" y="2420687"/>
                  </a:cubicBezTo>
                  <a:cubicBezTo>
                    <a:pt x="3565525" y="2411162"/>
                    <a:pt x="3569906" y="2401957"/>
                    <a:pt x="3571875" y="2392112"/>
                  </a:cubicBezTo>
                  <a:cubicBezTo>
                    <a:pt x="3575050" y="2376237"/>
                    <a:pt x="3576280" y="2359846"/>
                    <a:pt x="3581400" y="2344487"/>
                  </a:cubicBezTo>
                  <a:cubicBezTo>
                    <a:pt x="3585890" y="2331017"/>
                    <a:pt x="3595177" y="2319570"/>
                    <a:pt x="3600450" y="2306387"/>
                  </a:cubicBezTo>
                  <a:cubicBezTo>
                    <a:pt x="3607908" y="2287743"/>
                    <a:pt x="3613150" y="2268287"/>
                    <a:pt x="3619500" y="2249237"/>
                  </a:cubicBezTo>
                  <a:cubicBezTo>
                    <a:pt x="3622675" y="2239712"/>
                    <a:pt x="3626590" y="2230402"/>
                    <a:pt x="3629025" y="2220662"/>
                  </a:cubicBezTo>
                  <a:cubicBezTo>
                    <a:pt x="3632077" y="2208455"/>
                    <a:pt x="3641243" y="2167652"/>
                    <a:pt x="3648075" y="2153987"/>
                  </a:cubicBezTo>
                  <a:cubicBezTo>
                    <a:pt x="3653195" y="2143748"/>
                    <a:pt x="3662005" y="2135651"/>
                    <a:pt x="3667125" y="2125412"/>
                  </a:cubicBezTo>
                  <a:cubicBezTo>
                    <a:pt x="3671615" y="2116432"/>
                    <a:pt x="3674008" y="2106523"/>
                    <a:pt x="3676650" y="2096837"/>
                  </a:cubicBezTo>
                  <a:cubicBezTo>
                    <a:pt x="3683539" y="2071578"/>
                    <a:pt x="3687421" y="2045475"/>
                    <a:pt x="3695700" y="2020637"/>
                  </a:cubicBezTo>
                  <a:lnTo>
                    <a:pt x="3714750" y="1963487"/>
                  </a:lnTo>
                  <a:lnTo>
                    <a:pt x="3724275" y="1934912"/>
                  </a:lnTo>
                  <a:cubicBezTo>
                    <a:pt x="3727450" y="1877762"/>
                    <a:pt x="3726700" y="1820258"/>
                    <a:pt x="3733800" y="1763462"/>
                  </a:cubicBezTo>
                  <a:lnTo>
                    <a:pt x="3762375" y="1677737"/>
                  </a:lnTo>
                  <a:lnTo>
                    <a:pt x="3781425" y="1620587"/>
                  </a:lnTo>
                  <a:cubicBezTo>
                    <a:pt x="3784600" y="1611062"/>
                    <a:pt x="3788515" y="1601752"/>
                    <a:pt x="3790950" y="1592012"/>
                  </a:cubicBezTo>
                  <a:cubicBezTo>
                    <a:pt x="3794125" y="1579312"/>
                    <a:pt x="3795318" y="1565944"/>
                    <a:pt x="3800475" y="1553912"/>
                  </a:cubicBezTo>
                  <a:cubicBezTo>
                    <a:pt x="3804984" y="1543390"/>
                    <a:pt x="3814876" y="1535798"/>
                    <a:pt x="3819525" y="1525337"/>
                  </a:cubicBezTo>
                  <a:cubicBezTo>
                    <a:pt x="3827680" y="1506987"/>
                    <a:pt x="3832225" y="1487237"/>
                    <a:pt x="3838575" y="1468187"/>
                  </a:cubicBezTo>
                  <a:cubicBezTo>
                    <a:pt x="3841750" y="1458662"/>
                    <a:pt x="3842531" y="1447966"/>
                    <a:pt x="3848100" y="1439612"/>
                  </a:cubicBezTo>
                  <a:lnTo>
                    <a:pt x="3867150" y="1411037"/>
                  </a:lnTo>
                  <a:cubicBezTo>
                    <a:pt x="3872262" y="1385477"/>
                    <a:pt x="3881914" y="1326979"/>
                    <a:pt x="3895725" y="1306262"/>
                  </a:cubicBezTo>
                  <a:cubicBezTo>
                    <a:pt x="3902075" y="1296737"/>
                    <a:pt x="3910126" y="1288148"/>
                    <a:pt x="3914775" y="1277687"/>
                  </a:cubicBezTo>
                  <a:cubicBezTo>
                    <a:pt x="3922930" y="1259337"/>
                    <a:pt x="3924845" y="1238498"/>
                    <a:pt x="3933825" y="1220537"/>
                  </a:cubicBezTo>
                  <a:cubicBezTo>
                    <a:pt x="3946525" y="1195137"/>
                    <a:pt x="3962945" y="1171278"/>
                    <a:pt x="3971925" y="1144337"/>
                  </a:cubicBezTo>
                  <a:lnTo>
                    <a:pt x="3990975" y="1087187"/>
                  </a:lnTo>
                  <a:cubicBezTo>
                    <a:pt x="3994150" y="1077662"/>
                    <a:pt x="3994931" y="1066966"/>
                    <a:pt x="4000500" y="1058612"/>
                  </a:cubicBezTo>
                  <a:cubicBezTo>
                    <a:pt x="4006850" y="1049087"/>
                    <a:pt x="4014901" y="1040498"/>
                    <a:pt x="4019550" y="1030037"/>
                  </a:cubicBezTo>
                  <a:cubicBezTo>
                    <a:pt x="4027705" y="1011687"/>
                    <a:pt x="4032250" y="991937"/>
                    <a:pt x="4038600" y="972887"/>
                  </a:cubicBezTo>
                  <a:lnTo>
                    <a:pt x="4057650" y="915737"/>
                  </a:lnTo>
                  <a:cubicBezTo>
                    <a:pt x="4060825" y="906212"/>
                    <a:pt x="4064740" y="896902"/>
                    <a:pt x="4067175" y="887162"/>
                  </a:cubicBezTo>
                  <a:cubicBezTo>
                    <a:pt x="4070350" y="874462"/>
                    <a:pt x="4072103" y="861319"/>
                    <a:pt x="4076700" y="849062"/>
                  </a:cubicBezTo>
                  <a:cubicBezTo>
                    <a:pt x="4081686" y="835767"/>
                    <a:pt x="4089400" y="823662"/>
                    <a:pt x="4095750" y="810962"/>
                  </a:cubicBezTo>
                  <a:cubicBezTo>
                    <a:pt x="4098925" y="795087"/>
                    <a:pt x="4101348" y="779043"/>
                    <a:pt x="4105275" y="763337"/>
                  </a:cubicBezTo>
                  <a:cubicBezTo>
                    <a:pt x="4110680" y="741717"/>
                    <a:pt x="4127295" y="704618"/>
                    <a:pt x="4133850" y="687137"/>
                  </a:cubicBezTo>
                  <a:cubicBezTo>
                    <a:pt x="4137375" y="677736"/>
                    <a:pt x="4138885" y="667542"/>
                    <a:pt x="4143375" y="658562"/>
                  </a:cubicBezTo>
                  <a:cubicBezTo>
                    <a:pt x="4148495" y="648323"/>
                    <a:pt x="4157776" y="640448"/>
                    <a:pt x="4162425" y="629987"/>
                  </a:cubicBezTo>
                  <a:cubicBezTo>
                    <a:pt x="4170580" y="611637"/>
                    <a:pt x="4170336" y="589545"/>
                    <a:pt x="4181475" y="572837"/>
                  </a:cubicBezTo>
                  <a:cubicBezTo>
                    <a:pt x="4236070" y="490945"/>
                    <a:pt x="4170615" y="594557"/>
                    <a:pt x="4210050" y="515687"/>
                  </a:cubicBezTo>
                  <a:cubicBezTo>
                    <a:pt x="4215170" y="505448"/>
                    <a:pt x="4224697" y="497679"/>
                    <a:pt x="4229100" y="487112"/>
                  </a:cubicBezTo>
                  <a:cubicBezTo>
                    <a:pt x="4240685" y="459308"/>
                    <a:pt x="4240967" y="426449"/>
                    <a:pt x="4257675" y="401387"/>
                  </a:cubicBezTo>
                  <a:cubicBezTo>
                    <a:pt x="4264025" y="391862"/>
                    <a:pt x="4271605" y="383051"/>
                    <a:pt x="4276725" y="372812"/>
                  </a:cubicBezTo>
                  <a:cubicBezTo>
                    <a:pt x="4281215" y="363832"/>
                    <a:pt x="4281760" y="353217"/>
                    <a:pt x="4286250" y="344237"/>
                  </a:cubicBezTo>
                  <a:cubicBezTo>
                    <a:pt x="4291370" y="333998"/>
                    <a:pt x="4300180" y="325901"/>
                    <a:pt x="4305300" y="315662"/>
                  </a:cubicBezTo>
                  <a:cubicBezTo>
                    <a:pt x="4309790" y="306682"/>
                    <a:pt x="4310335" y="296067"/>
                    <a:pt x="4314825" y="287087"/>
                  </a:cubicBezTo>
                  <a:cubicBezTo>
                    <a:pt x="4319945" y="276848"/>
                    <a:pt x="4329226" y="268973"/>
                    <a:pt x="4333875" y="258512"/>
                  </a:cubicBezTo>
                  <a:cubicBezTo>
                    <a:pt x="4367284" y="183343"/>
                    <a:pt x="4330095" y="216582"/>
                    <a:pt x="4381500" y="182312"/>
                  </a:cubicBezTo>
                  <a:cubicBezTo>
                    <a:pt x="4387850" y="163262"/>
                    <a:pt x="4386351" y="139361"/>
                    <a:pt x="4400550" y="125162"/>
                  </a:cubicBezTo>
                  <a:cubicBezTo>
                    <a:pt x="4419600" y="106112"/>
                    <a:pt x="4435284" y="82956"/>
                    <a:pt x="4457700" y="68012"/>
                  </a:cubicBezTo>
                  <a:cubicBezTo>
                    <a:pt x="4539592" y="13417"/>
                    <a:pt x="4435980" y="78872"/>
                    <a:pt x="4514850" y="39437"/>
                  </a:cubicBezTo>
                  <a:cubicBezTo>
                    <a:pt x="4525089" y="34317"/>
                    <a:pt x="4533186" y="25507"/>
                    <a:pt x="4543425" y="20387"/>
                  </a:cubicBezTo>
                  <a:cubicBezTo>
                    <a:pt x="4557090" y="13555"/>
                    <a:pt x="4597893" y="4389"/>
                    <a:pt x="4610100" y="1337"/>
                  </a:cubicBezTo>
                  <a:cubicBezTo>
                    <a:pt x="4673600" y="4512"/>
                    <a:pt x="4740014" y="-8415"/>
                    <a:pt x="4800600" y="10862"/>
                  </a:cubicBezTo>
                  <a:cubicBezTo>
                    <a:pt x="4819735" y="16950"/>
                    <a:pt x="4808511" y="51304"/>
                    <a:pt x="4819650" y="68012"/>
                  </a:cubicBezTo>
                  <a:cubicBezTo>
                    <a:pt x="4826000" y="77537"/>
                    <a:pt x="4834051" y="86126"/>
                    <a:pt x="4838700" y="96587"/>
                  </a:cubicBezTo>
                  <a:cubicBezTo>
                    <a:pt x="4846855" y="114937"/>
                    <a:pt x="4851400" y="134687"/>
                    <a:pt x="4857750" y="153737"/>
                  </a:cubicBezTo>
                  <a:lnTo>
                    <a:pt x="4876800" y="210887"/>
                  </a:lnTo>
                  <a:cubicBezTo>
                    <a:pt x="4905701" y="297590"/>
                    <a:pt x="4861368" y="160652"/>
                    <a:pt x="4895850" y="287087"/>
                  </a:cubicBezTo>
                  <a:lnTo>
                    <a:pt x="4924425" y="372812"/>
                  </a:lnTo>
                  <a:lnTo>
                    <a:pt x="4933950" y="401387"/>
                  </a:lnTo>
                  <a:cubicBezTo>
                    <a:pt x="4937125" y="410912"/>
                    <a:pt x="4938985" y="420982"/>
                    <a:pt x="4943475" y="429962"/>
                  </a:cubicBezTo>
                  <a:cubicBezTo>
                    <a:pt x="4949825" y="442662"/>
                    <a:pt x="4957252" y="454879"/>
                    <a:pt x="4962525" y="468062"/>
                  </a:cubicBezTo>
                  <a:lnTo>
                    <a:pt x="4991100" y="553787"/>
                  </a:lnTo>
                  <a:lnTo>
                    <a:pt x="5019675" y="639512"/>
                  </a:lnTo>
                  <a:cubicBezTo>
                    <a:pt x="5022850" y="649037"/>
                    <a:pt x="5024710" y="659107"/>
                    <a:pt x="5029200" y="668087"/>
                  </a:cubicBezTo>
                  <a:cubicBezTo>
                    <a:pt x="5035550" y="680787"/>
                    <a:pt x="5042977" y="693004"/>
                    <a:pt x="5048250" y="706187"/>
                  </a:cubicBezTo>
                  <a:cubicBezTo>
                    <a:pt x="5082636" y="792152"/>
                    <a:pt x="5047096" y="736399"/>
                    <a:pt x="5095875" y="801437"/>
                  </a:cubicBezTo>
                  <a:cubicBezTo>
                    <a:pt x="5105400" y="830012"/>
                    <a:pt x="5117145" y="857941"/>
                    <a:pt x="5124450" y="887162"/>
                  </a:cubicBezTo>
                  <a:cubicBezTo>
                    <a:pt x="5127502" y="899369"/>
                    <a:pt x="5136668" y="940172"/>
                    <a:pt x="5143500" y="953837"/>
                  </a:cubicBezTo>
                  <a:cubicBezTo>
                    <a:pt x="5148620" y="964076"/>
                    <a:pt x="5156200" y="972887"/>
                    <a:pt x="5162550" y="982412"/>
                  </a:cubicBezTo>
                  <a:cubicBezTo>
                    <a:pt x="5189896" y="1091795"/>
                    <a:pt x="5151658" y="956997"/>
                    <a:pt x="5191125" y="1049087"/>
                  </a:cubicBezTo>
                  <a:cubicBezTo>
                    <a:pt x="5209436" y="1091813"/>
                    <a:pt x="5191639" y="1078691"/>
                    <a:pt x="5210175" y="1115762"/>
                  </a:cubicBezTo>
                  <a:cubicBezTo>
                    <a:pt x="5215295" y="1126001"/>
                    <a:pt x="5222875" y="1134812"/>
                    <a:pt x="5229225" y="1144337"/>
                  </a:cubicBezTo>
                  <a:cubicBezTo>
                    <a:pt x="5236781" y="1182117"/>
                    <a:pt x="5246312" y="1233697"/>
                    <a:pt x="5257800" y="1268162"/>
                  </a:cubicBezTo>
                  <a:cubicBezTo>
                    <a:pt x="5260975" y="1277687"/>
                    <a:pt x="5262835" y="1287757"/>
                    <a:pt x="5267325" y="1296737"/>
                  </a:cubicBezTo>
                  <a:cubicBezTo>
                    <a:pt x="5272445" y="1306976"/>
                    <a:pt x="5280025" y="1315787"/>
                    <a:pt x="5286375" y="1325312"/>
                  </a:cubicBezTo>
                  <a:cubicBezTo>
                    <a:pt x="5289550" y="1338012"/>
                    <a:pt x="5292304" y="1350825"/>
                    <a:pt x="5295900" y="1363412"/>
                  </a:cubicBezTo>
                  <a:cubicBezTo>
                    <a:pt x="5298658" y="1373066"/>
                    <a:pt x="5303167" y="1382204"/>
                    <a:pt x="5305425" y="1391987"/>
                  </a:cubicBezTo>
                  <a:cubicBezTo>
                    <a:pt x="5312706" y="1423537"/>
                    <a:pt x="5314236" y="1456520"/>
                    <a:pt x="5324475" y="1487237"/>
                  </a:cubicBezTo>
                  <a:cubicBezTo>
                    <a:pt x="5346248" y="1552556"/>
                    <a:pt x="5320537" y="1471485"/>
                    <a:pt x="5343525" y="1563437"/>
                  </a:cubicBezTo>
                  <a:cubicBezTo>
                    <a:pt x="5345960" y="1573177"/>
                    <a:pt x="5350792" y="1582229"/>
                    <a:pt x="5353050" y="1592012"/>
                  </a:cubicBezTo>
                  <a:cubicBezTo>
                    <a:pt x="5360331" y="1623562"/>
                    <a:pt x="5364247" y="1655850"/>
                    <a:pt x="5372100" y="1687262"/>
                  </a:cubicBezTo>
                  <a:cubicBezTo>
                    <a:pt x="5375275" y="1699962"/>
                    <a:pt x="5379283" y="1712482"/>
                    <a:pt x="5381625" y="1725362"/>
                  </a:cubicBezTo>
                  <a:cubicBezTo>
                    <a:pt x="5385641" y="1747451"/>
                    <a:pt x="5386747" y="1770022"/>
                    <a:pt x="5391150" y="1792037"/>
                  </a:cubicBezTo>
                  <a:cubicBezTo>
                    <a:pt x="5393119" y="1801882"/>
                    <a:pt x="5398240" y="1810872"/>
                    <a:pt x="5400675" y="1820612"/>
                  </a:cubicBezTo>
                  <a:cubicBezTo>
                    <a:pt x="5404602" y="1836318"/>
                    <a:pt x="5405940" y="1852618"/>
                    <a:pt x="5410200" y="1868237"/>
                  </a:cubicBezTo>
                  <a:cubicBezTo>
                    <a:pt x="5415484" y="1887610"/>
                    <a:pt x="5422900" y="1906337"/>
                    <a:pt x="5429250" y="1925387"/>
                  </a:cubicBezTo>
                  <a:lnTo>
                    <a:pt x="5438775" y="1953962"/>
                  </a:lnTo>
                  <a:cubicBezTo>
                    <a:pt x="5441950" y="1963487"/>
                    <a:pt x="5442731" y="1974183"/>
                    <a:pt x="5448300" y="1982537"/>
                  </a:cubicBezTo>
                  <a:cubicBezTo>
                    <a:pt x="5484909" y="2037451"/>
                    <a:pt x="5453214" y="1984478"/>
                    <a:pt x="5476875" y="2039687"/>
                  </a:cubicBezTo>
                  <a:cubicBezTo>
                    <a:pt x="5501770" y="2097775"/>
                    <a:pt x="5492821" y="2058949"/>
                    <a:pt x="5514975" y="2125412"/>
                  </a:cubicBezTo>
                  <a:cubicBezTo>
                    <a:pt x="5524753" y="2154746"/>
                    <a:pt x="5526476" y="2180940"/>
                    <a:pt x="5534025" y="2211137"/>
                  </a:cubicBezTo>
                  <a:cubicBezTo>
                    <a:pt x="5536460" y="2220877"/>
                    <a:pt x="5541292" y="2229929"/>
                    <a:pt x="5543550" y="2239712"/>
                  </a:cubicBezTo>
                  <a:cubicBezTo>
                    <a:pt x="5550831" y="2271262"/>
                    <a:pt x="5552361" y="2304245"/>
                    <a:pt x="5562600" y="2334962"/>
                  </a:cubicBezTo>
                  <a:cubicBezTo>
                    <a:pt x="5568950" y="2354012"/>
                    <a:pt x="5576780" y="2372631"/>
                    <a:pt x="5581650" y="2392112"/>
                  </a:cubicBezTo>
                  <a:cubicBezTo>
                    <a:pt x="5626349" y="2570909"/>
                    <a:pt x="5583518" y="2407865"/>
                    <a:pt x="5610225" y="2496887"/>
                  </a:cubicBezTo>
                  <a:cubicBezTo>
                    <a:pt x="5616867" y="2519027"/>
                    <a:pt x="5624078" y="2541040"/>
                    <a:pt x="5629275" y="2563562"/>
                  </a:cubicBezTo>
                  <a:cubicBezTo>
                    <a:pt x="5633618" y="2582380"/>
                    <a:pt x="5633251" y="2602214"/>
                    <a:pt x="5638800" y="2620712"/>
                  </a:cubicBezTo>
                  <a:cubicBezTo>
                    <a:pt x="5642880" y="2634312"/>
                    <a:pt x="5651500" y="2646112"/>
                    <a:pt x="5657850" y="2658812"/>
                  </a:cubicBezTo>
                  <a:cubicBezTo>
                    <a:pt x="5661025" y="2681037"/>
                    <a:pt x="5662972" y="2703472"/>
                    <a:pt x="5667375" y="2725487"/>
                  </a:cubicBezTo>
                  <a:cubicBezTo>
                    <a:pt x="5669344" y="2735332"/>
                    <a:pt x="5674142" y="2744408"/>
                    <a:pt x="5676900" y="2754062"/>
                  </a:cubicBezTo>
                  <a:cubicBezTo>
                    <a:pt x="5680496" y="2766649"/>
                    <a:pt x="5682575" y="2779650"/>
                    <a:pt x="5686425" y="2792162"/>
                  </a:cubicBezTo>
                  <a:cubicBezTo>
                    <a:pt x="5695283" y="2820951"/>
                    <a:pt x="5709093" y="2848351"/>
                    <a:pt x="5715000" y="2877887"/>
                  </a:cubicBezTo>
                  <a:cubicBezTo>
                    <a:pt x="5728463" y="2945203"/>
                    <a:pt x="5719405" y="2910153"/>
                    <a:pt x="5743575" y="2982662"/>
                  </a:cubicBezTo>
                  <a:cubicBezTo>
                    <a:pt x="5746750" y="3004887"/>
                    <a:pt x="5748697" y="3027322"/>
                    <a:pt x="5753100" y="3049337"/>
                  </a:cubicBezTo>
                  <a:cubicBezTo>
                    <a:pt x="5755069" y="3059182"/>
                    <a:pt x="5760656" y="3068067"/>
                    <a:pt x="5762625" y="3077912"/>
                  </a:cubicBezTo>
                  <a:cubicBezTo>
                    <a:pt x="5767028" y="3099927"/>
                    <a:pt x="5767747" y="3122572"/>
                    <a:pt x="5772150" y="3144587"/>
                  </a:cubicBezTo>
                  <a:cubicBezTo>
                    <a:pt x="5774119" y="3154432"/>
                    <a:pt x="5779240" y="3163422"/>
                    <a:pt x="5781675" y="3173162"/>
                  </a:cubicBezTo>
                  <a:lnTo>
                    <a:pt x="5800725" y="3249362"/>
                  </a:lnTo>
                  <a:cubicBezTo>
                    <a:pt x="5803900" y="3271587"/>
                    <a:pt x="5805202" y="3294161"/>
                    <a:pt x="5810250" y="3316037"/>
                  </a:cubicBezTo>
                  <a:cubicBezTo>
                    <a:pt x="5814765" y="3335603"/>
                    <a:pt x="5825999" y="3353380"/>
                    <a:pt x="5829300" y="3373187"/>
                  </a:cubicBezTo>
                  <a:cubicBezTo>
                    <a:pt x="5855510" y="3530448"/>
                    <a:pt x="5824902" y="3365119"/>
                    <a:pt x="5848350" y="3458912"/>
                  </a:cubicBezTo>
                  <a:cubicBezTo>
                    <a:pt x="5853784" y="3480649"/>
                    <a:pt x="5856514" y="3513339"/>
                    <a:pt x="5867400" y="3535112"/>
                  </a:cubicBezTo>
                  <a:cubicBezTo>
                    <a:pt x="5872520" y="3545351"/>
                    <a:pt x="5880100" y="3554162"/>
                    <a:pt x="5886450" y="3563687"/>
                  </a:cubicBezTo>
                  <a:cubicBezTo>
                    <a:pt x="5909031" y="3676593"/>
                    <a:pt x="5879350" y="3559619"/>
                    <a:pt x="5915025" y="3639887"/>
                  </a:cubicBezTo>
                  <a:cubicBezTo>
                    <a:pt x="5923180" y="3658237"/>
                    <a:pt x="5922936" y="3680329"/>
                    <a:pt x="5934075" y="3697037"/>
                  </a:cubicBezTo>
                  <a:lnTo>
                    <a:pt x="5972175" y="3754187"/>
                  </a:lnTo>
                  <a:cubicBezTo>
                    <a:pt x="5991113" y="3829940"/>
                    <a:pt x="5967099" y="3754829"/>
                    <a:pt x="6010275" y="3830387"/>
                  </a:cubicBezTo>
                  <a:cubicBezTo>
                    <a:pt x="6015256" y="3839104"/>
                    <a:pt x="6015310" y="3849982"/>
                    <a:pt x="6019800" y="3858962"/>
                  </a:cubicBezTo>
                  <a:cubicBezTo>
                    <a:pt x="6024920" y="3869201"/>
                    <a:pt x="6033730" y="3877298"/>
                    <a:pt x="6038850" y="3887537"/>
                  </a:cubicBezTo>
                  <a:cubicBezTo>
                    <a:pt x="6043340" y="3896517"/>
                    <a:pt x="6043499" y="3907335"/>
                    <a:pt x="6048375" y="3916112"/>
                  </a:cubicBezTo>
                  <a:cubicBezTo>
                    <a:pt x="6059494" y="3936126"/>
                    <a:pt x="6086475" y="3973262"/>
                    <a:pt x="6086475" y="3973262"/>
                  </a:cubicBezTo>
                  <a:cubicBezTo>
                    <a:pt x="6089527" y="3985469"/>
                    <a:pt x="6098693" y="4026272"/>
                    <a:pt x="6105525" y="4039937"/>
                  </a:cubicBezTo>
                  <a:cubicBezTo>
                    <a:pt x="6112489" y="4053865"/>
                    <a:pt x="6146678" y="4097983"/>
                    <a:pt x="6153150" y="4106612"/>
                  </a:cubicBezTo>
                  <a:cubicBezTo>
                    <a:pt x="6160499" y="4128658"/>
                    <a:pt x="6185657" y="4209725"/>
                    <a:pt x="6200775" y="4239962"/>
                  </a:cubicBezTo>
                  <a:cubicBezTo>
                    <a:pt x="6205895" y="4250201"/>
                    <a:pt x="6213475" y="4259012"/>
                    <a:pt x="6219825" y="4268537"/>
                  </a:cubicBezTo>
                  <a:cubicBezTo>
                    <a:pt x="6235472" y="4346770"/>
                    <a:pt x="6219552" y="4288891"/>
                    <a:pt x="6257925" y="4373312"/>
                  </a:cubicBezTo>
                  <a:cubicBezTo>
                    <a:pt x="6291213" y="4446545"/>
                    <a:pt x="6260805" y="4396681"/>
                    <a:pt x="6296025" y="4449512"/>
                  </a:cubicBezTo>
                  <a:cubicBezTo>
                    <a:pt x="6297399" y="4456382"/>
                    <a:pt x="6306707" y="4513160"/>
                    <a:pt x="6315075" y="4525712"/>
                  </a:cubicBezTo>
                  <a:cubicBezTo>
                    <a:pt x="6322547" y="4536920"/>
                    <a:pt x="6334125" y="4544762"/>
                    <a:pt x="6343650" y="4554287"/>
                  </a:cubicBezTo>
                  <a:cubicBezTo>
                    <a:pt x="6346825" y="4566987"/>
                    <a:pt x="6348018" y="4580355"/>
                    <a:pt x="6353175" y="4592387"/>
                  </a:cubicBezTo>
                  <a:cubicBezTo>
                    <a:pt x="6363121" y="4615594"/>
                    <a:pt x="6383636" y="4632373"/>
                    <a:pt x="6400800" y="4649537"/>
                  </a:cubicBezTo>
                  <a:cubicBezTo>
                    <a:pt x="6417002" y="4698143"/>
                    <a:pt x="6399982" y="4661283"/>
                    <a:pt x="6438900" y="4706687"/>
                  </a:cubicBezTo>
                  <a:cubicBezTo>
                    <a:pt x="6449231" y="4718740"/>
                    <a:pt x="6457144" y="4732734"/>
                    <a:pt x="6467475" y="4744787"/>
                  </a:cubicBezTo>
                  <a:cubicBezTo>
                    <a:pt x="6476241" y="4755014"/>
                    <a:pt x="6487284" y="4763135"/>
                    <a:pt x="6496050" y="4773362"/>
                  </a:cubicBezTo>
                  <a:cubicBezTo>
                    <a:pt x="6506381" y="4785415"/>
                    <a:pt x="6514294" y="4799409"/>
                    <a:pt x="6524625" y="4811462"/>
                  </a:cubicBezTo>
                  <a:cubicBezTo>
                    <a:pt x="6533391" y="4821689"/>
                    <a:pt x="6544576" y="4829689"/>
                    <a:pt x="6553200" y="4840037"/>
                  </a:cubicBezTo>
                  <a:cubicBezTo>
                    <a:pt x="6560529" y="4848831"/>
                    <a:pt x="6564921" y="4859818"/>
                    <a:pt x="6572250" y="4868612"/>
                  </a:cubicBezTo>
                  <a:cubicBezTo>
                    <a:pt x="6580874" y="4878960"/>
                    <a:pt x="6592995" y="4886226"/>
                    <a:pt x="6600825" y="4897187"/>
                  </a:cubicBezTo>
                  <a:cubicBezTo>
                    <a:pt x="6619502" y="4923334"/>
                    <a:pt x="6616427" y="4941364"/>
                    <a:pt x="6638925" y="4963862"/>
                  </a:cubicBezTo>
                  <a:cubicBezTo>
                    <a:pt x="6647020" y="4971957"/>
                    <a:pt x="6657975" y="4976562"/>
                    <a:pt x="6667500" y="4982912"/>
                  </a:cubicBezTo>
                  <a:cubicBezTo>
                    <a:pt x="6680200" y="5001962"/>
                    <a:pt x="6695361" y="5019584"/>
                    <a:pt x="6705600" y="5040062"/>
                  </a:cubicBezTo>
                  <a:cubicBezTo>
                    <a:pt x="6717245" y="5063353"/>
                    <a:pt x="6726871" y="5086542"/>
                    <a:pt x="6743700" y="5106737"/>
                  </a:cubicBezTo>
                  <a:cubicBezTo>
                    <a:pt x="6752324" y="5117085"/>
                    <a:pt x="6763651" y="5124964"/>
                    <a:pt x="6772275" y="5135312"/>
                  </a:cubicBezTo>
                  <a:cubicBezTo>
                    <a:pt x="6779604" y="5144106"/>
                    <a:pt x="6783787" y="5155272"/>
                    <a:pt x="6791325" y="5163887"/>
                  </a:cubicBezTo>
                  <a:cubicBezTo>
                    <a:pt x="6806109" y="5180783"/>
                    <a:pt x="6824166" y="5194616"/>
                    <a:pt x="6838950" y="5211512"/>
                  </a:cubicBezTo>
                  <a:cubicBezTo>
                    <a:pt x="6879944" y="5258363"/>
                    <a:pt x="6840018" y="5220525"/>
                    <a:pt x="6867525" y="5268662"/>
                  </a:cubicBezTo>
                  <a:cubicBezTo>
                    <a:pt x="6893468" y="5314062"/>
                    <a:pt x="6893966" y="5298486"/>
                    <a:pt x="6924675" y="5335337"/>
                  </a:cubicBezTo>
                  <a:cubicBezTo>
                    <a:pt x="6932004" y="5344131"/>
                    <a:pt x="6935630" y="5355817"/>
                    <a:pt x="6943725" y="5363912"/>
                  </a:cubicBezTo>
                  <a:cubicBezTo>
                    <a:pt x="6958100" y="5378287"/>
                    <a:pt x="6976975" y="5387637"/>
                    <a:pt x="6991350" y="5402012"/>
                  </a:cubicBezTo>
                  <a:cubicBezTo>
                    <a:pt x="7054850" y="5465512"/>
                    <a:pt x="6962775" y="5398837"/>
                    <a:pt x="7038975" y="5449637"/>
                  </a:cubicBezTo>
                  <a:cubicBezTo>
                    <a:pt x="7089775" y="5525837"/>
                    <a:pt x="7023100" y="5433762"/>
                    <a:pt x="7086600" y="5497262"/>
                  </a:cubicBezTo>
                  <a:cubicBezTo>
                    <a:pt x="7129684" y="5540346"/>
                    <a:pt x="7078595" y="5516819"/>
                    <a:pt x="7134225" y="5535362"/>
                  </a:cubicBezTo>
                  <a:cubicBezTo>
                    <a:pt x="7146925" y="5548062"/>
                    <a:pt x="7157710" y="5563023"/>
                    <a:pt x="7172325" y="5573462"/>
                  </a:cubicBezTo>
                  <a:cubicBezTo>
                    <a:pt x="7251053" y="5629696"/>
                    <a:pt x="7250747" y="5625003"/>
                    <a:pt x="7324725" y="5649662"/>
                  </a:cubicBezTo>
                  <a:lnTo>
                    <a:pt x="7353300" y="5659187"/>
                  </a:lnTo>
                  <a:cubicBezTo>
                    <a:pt x="7362825" y="5662362"/>
                    <a:pt x="7372135" y="5666277"/>
                    <a:pt x="7381875" y="5668712"/>
                  </a:cubicBezTo>
                  <a:cubicBezTo>
                    <a:pt x="7394575" y="5671887"/>
                    <a:pt x="7406999" y="5676507"/>
                    <a:pt x="7419975" y="5678237"/>
                  </a:cubicBezTo>
                  <a:cubicBezTo>
                    <a:pt x="7454736" y="5682872"/>
                    <a:pt x="7489825" y="5684587"/>
                    <a:pt x="7524750" y="5687762"/>
                  </a:cubicBezTo>
                  <a:cubicBezTo>
                    <a:pt x="7611837" y="5705179"/>
                    <a:pt x="7545261" y="5693623"/>
                    <a:pt x="7677150" y="5706812"/>
                  </a:cubicBezTo>
                  <a:cubicBezTo>
                    <a:pt x="7897332" y="5728830"/>
                    <a:pt x="7623757" y="5712121"/>
                    <a:pt x="8077200" y="5725862"/>
                  </a:cubicBezTo>
                  <a:lnTo>
                    <a:pt x="9086850" y="5716337"/>
                  </a:lnTo>
                  <a:cubicBezTo>
                    <a:pt x="9140911" y="5715458"/>
                    <a:pt x="9194835" y="5710532"/>
                    <a:pt x="9248775" y="5706812"/>
                  </a:cubicBezTo>
                  <a:cubicBezTo>
                    <a:pt x="9286916" y="5704182"/>
                    <a:pt x="9363075" y="5697287"/>
                    <a:pt x="9363075" y="569728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6497933" y="2873066"/>
                <a:ext cx="45358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variance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projection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933" y="2873066"/>
                <a:ext cx="4535857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732471" y="3334812"/>
                <a:ext cx="212147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471" y="3334812"/>
                <a:ext cx="2121478" cy="404983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8755330" y="3873043"/>
                <a:ext cx="155241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330" y="3873043"/>
                <a:ext cx="1552413" cy="3742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4858804" y="459009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601804" y="146073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809835" y="4401833"/>
                <a:ext cx="2921121" cy="601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35" y="4401833"/>
                <a:ext cx="2921121" cy="601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6728634" y="5296530"/>
            <a:ext cx="2862887" cy="603433"/>
            <a:chOff x="6350782" y="5884453"/>
            <a:chExt cx="2862887" cy="603433"/>
          </a:xfrm>
        </p:grpSpPr>
        <p:sp>
          <p:nvSpPr>
            <p:cNvPr id="5" name="Rectangle 4"/>
            <p:cNvSpPr/>
            <p:nvPr/>
          </p:nvSpPr>
          <p:spPr>
            <a:xfrm>
              <a:off x="6350782" y="5884453"/>
              <a:ext cx="2862887" cy="603433"/>
            </a:xfrm>
            <a:prstGeom prst="rect">
              <a:avLst/>
            </a:prstGeom>
            <a:noFill/>
            <a:ln w="57150">
              <a:solidFill>
                <a:srgbClr val="ED23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464507" y="6038754"/>
                  <a:ext cx="26578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~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507" y="6038754"/>
                  <a:ext cx="265784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917" t="-4348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8" name="Group 1027"/>
          <p:cNvGrpSpPr/>
          <p:nvPr/>
        </p:nvGrpSpPr>
        <p:grpSpPr>
          <a:xfrm>
            <a:off x="1060363" y="1838260"/>
            <a:ext cx="8091895" cy="4782961"/>
            <a:chOff x="1060363" y="1838260"/>
            <a:chExt cx="8091895" cy="4782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950245" y="6010285"/>
                  <a:ext cx="2202013" cy="6109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0245" y="6010285"/>
                  <a:ext cx="2202013" cy="6109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/>
            <p:cNvCxnSpPr/>
            <p:nvPr/>
          </p:nvCxnSpPr>
          <p:spPr>
            <a:xfrm flipV="1">
              <a:off x="1060363" y="1838260"/>
              <a:ext cx="4210517" cy="292417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59FB1F3-FA39-49DB-80DD-DBCF0BBC2241}"/>
              </a:ext>
            </a:extLst>
          </p:cNvPr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Fisher’s Linear Discriminant Analysis</a:t>
            </a:r>
          </a:p>
        </p:txBody>
      </p:sp>
    </p:spTree>
    <p:extLst>
      <p:ext uri="{BB962C8B-B14F-4D97-AF65-F5344CB8AC3E}">
        <p14:creationId xmlns:p14="http://schemas.microsoft.com/office/powerpoint/2010/main" val="125191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48" grpId="0"/>
      <p:bldP spid="47" grpId="0"/>
      <p:bldP spid="53" grpId="0"/>
      <p:bldP spid="55" grpId="0"/>
      <p:bldP spid="6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7" y="1232349"/>
            <a:ext cx="4605249" cy="396748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98883" y="2744916"/>
            <a:ext cx="1020392" cy="579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2984" y="589225"/>
            <a:ext cx="429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Goal: find </a:t>
            </a:r>
            <a:r>
              <a:rPr lang="en-US" i="1" dirty="0">
                <a:latin typeface="Myriad Pro" panose="020B0503030403020204" pitchFamily="34" charset="0"/>
              </a:rPr>
              <a:t>w</a:t>
            </a:r>
            <a:r>
              <a:rPr lang="en-US" dirty="0">
                <a:latin typeface="Myriad Pro" panose="020B0503030403020204" pitchFamily="34" charset="0"/>
              </a:rPr>
              <a:t>’s to maximize </a:t>
            </a:r>
            <a:r>
              <a:rPr lang="en-US" b="1" dirty="0">
                <a:latin typeface="Myriad Pro" panose="020B0503030403020204" pitchFamily="34" charset="0"/>
              </a:rPr>
              <a:t>separability (</a:t>
            </a:r>
            <a:r>
              <a:rPr lang="en-US" b="1" i="1" dirty="0">
                <a:latin typeface="Myriad Pro" panose="020B0503030403020204" pitchFamily="34" charset="0"/>
              </a:rPr>
              <a:t>S</a:t>
            </a:r>
            <a:r>
              <a:rPr lang="en-US" b="1" dirty="0">
                <a:latin typeface="Myriad Pro" panose="020B0503030403020204" pitchFamily="34" charset="0"/>
              </a:rPr>
              <a:t>)</a:t>
            </a:r>
            <a:r>
              <a:rPr lang="en-US" dirty="0">
                <a:latin typeface="Myriad Pro" panose="020B0503030403020204" pitchFamily="34" charset="0"/>
              </a:rPr>
              <a:t>: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781538" y="1838260"/>
            <a:ext cx="533657" cy="537325"/>
            <a:chOff x="2105025" y="1691525"/>
            <a:chExt cx="533657" cy="537325"/>
          </a:xfrm>
        </p:grpSpPr>
        <p:sp>
          <p:nvSpPr>
            <p:cNvPr id="24" name="Oval 23"/>
            <p:cNvSpPr/>
            <p:nvPr/>
          </p:nvSpPr>
          <p:spPr>
            <a:xfrm>
              <a:off x="2105025" y="2067189"/>
              <a:ext cx="161661" cy="161661"/>
            </a:xfrm>
            <a:prstGeom prst="ellipse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143098" y="1691525"/>
                  <a:ext cx="49558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098" y="1691525"/>
                  <a:ext cx="49558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4000739" y="3671250"/>
            <a:ext cx="606032" cy="379122"/>
            <a:chOff x="3324226" y="3524515"/>
            <a:chExt cx="606032" cy="379122"/>
          </a:xfrm>
        </p:grpSpPr>
        <p:sp>
          <p:nvSpPr>
            <p:cNvPr id="28" name="Oval 27"/>
            <p:cNvSpPr/>
            <p:nvPr/>
          </p:nvSpPr>
          <p:spPr>
            <a:xfrm>
              <a:off x="3324226" y="3524515"/>
              <a:ext cx="176232" cy="176232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3434673" y="3534305"/>
                  <a:ext cx="4955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673" y="3534305"/>
                  <a:ext cx="49558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34658" y="2041455"/>
            <a:ext cx="2899016" cy="4065786"/>
            <a:chOff x="34658" y="2041455"/>
            <a:chExt cx="2899016" cy="4065786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52424" y="2754441"/>
              <a:ext cx="2381250" cy="3352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34658" y="2041455"/>
                  <a:ext cx="2008627" cy="6682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r>
                    <a:rPr lang="en-US" dirty="0">
                      <a:solidFill>
                        <a:schemeClr val="tx1"/>
                      </a:solidFill>
                    </a:rPr>
                    <a:t>     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8" y="2041455"/>
                  <a:ext cx="2008627" cy="6682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Connector 34"/>
          <p:cNvCxnSpPr/>
          <p:nvPr/>
        </p:nvCxnSpPr>
        <p:spPr>
          <a:xfrm flipV="1">
            <a:off x="2209976" y="3819565"/>
            <a:ext cx="1817671" cy="129294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23689" y="2334533"/>
            <a:ext cx="1691054" cy="1196531"/>
          </a:xfrm>
          <a:prstGeom prst="line">
            <a:avLst/>
          </a:prstGeom>
          <a:ln w="38100">
            <a:solidFill>
              <a:srgbClr val="FF99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038994" y="4713306"/>
            <a:ext cx="1020392" cy="579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826394" y="136021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1033977" y="2219407"/>
            <a:ext cx="2144305" cy="3663858"/>
            <a:chOff x="1033977" y="2219407"/>
            <a:chExt cx="2144305" cy="3663858"/>
          </a:xfrm>
        </p:grpSpPr>
        <p:sp>
          <p:nvSpPr>
            <p:cNvPr id="49" name="Freeform 48"/>
            <p:cNvSpPr/>
            <p:nvPr/>
          </p:nvSpPr>
          <p:spPr>
            <a:xfrm rot="3182301">
              <a:off x="486751" y="2766633"/>
              <a:ext cx="2133847" cy="1039396"/>
            </a:xfrm>
            <a:custGeom>
              <a:avLst/>
              <a:gdLst>
                <a:gd name="connsiteX0" fmla="*/ 0 w 9363075"/>
                <a:gd name="connsiteY0" fmla="*/ 5582987 h 5725862"/>
                <a:gd name="connsiteX1" fmla="*/ 142875 w 9363075"/>
                <a:gd name="connsiteY1" fmla="*/ 5611562 h 5725862"/>
                <a:gd name="connsiteX2" fmla="*/ 171450 w 9363075"/>
                <a:gd name="connsiteY2" fmla="*/ 5621087 h 5725862"/>
                <a:gd name="connsiteX3" fmla="*/ 247650 w 9363075"/>
                <a:gd name="connsiteY3" fmla="*/ 5630612 h 5725862"/>
                <a:gd name="connsiteX4" fmla="*/ 790575 w 9363075"/>
                <a:gd name="connsiteY4" fmla="*/ 5621087 h 5725862"/>
                <a:gd name="connsiteX5" fmla="*/ 857250 w 9363075"/>
                <a:gd name="connsiteY5" fmla="*/ 5611562 h 5725862"/>
                <a:gd name="connsiteX6" fmla="*/ 1076325 w 9363075"/>
                <a:gd name="connsiteY6" fmla="*/ 5602037 h 5725862"/>
                <a:gd name="connsiteX7" fmla="*/ 1162050 w 9363075"/>
                <a:gd name="connsiteY7" fmla="*/ 5592512 h 5725862"/>
                <a:gd name="connsiteX8" fmla="*/ 1219200 w 9363075"/>
                <a:gd name="connsiteY8" fmla="*/ 5582987 h 5725862"/>
                <a:gd name="connsiteX9" fmla="*/ 1266825 w 9363075"/>
                <a:gd name="connsiteY9" fmla="*/ 5573462 h 5725862"/>
                <a:gd name="connsiteX10" fmla="*/ 1362075 w 9363075"/>
                <a:gd name="connsiteY10" fmla="*/ 5563937 h 5725862"/>
                <a:gd name="connsiteX11" fmla="*/ 1457325 w 9363075"/>
                <a:gd name="connsiteY11" fmla="*/ 5544887 h 5725862"/>
                <a:gd name="connsiteX12" fmla="*/ 1485900 w 9363075"/>
                <a:gd name="connsiteY12" fmla="*/ 5535362 h 5725862"/>
                <a:gd name="connsiteX13" fmla="*/ 1609725 w 9363075"/>
                <a:gd name="connsiteY13" fmla="*/ 5516312 h 5725862"/>
                <a:gd name="connsiteX14" fmla="*/ 1762125 w 9363075"/>
                <a:gd name="connsiteY14" fmla="*/ 5497262 h 5725862"/>
                <a:gd name="connsiteX15" fmla="*/ 1790700 w 9363075"/>
                <a:gd name="connsiteY15" fmla="*/ 5487737 h 5725862"/>
                <a:gd name="connsiteX16" fmla="*/ 1885950 w 9363075"/>
                <a:gd name="connsiteY16" fmla="*/ 5478212 h 5725862"/>
                <a:gd name="connsiteX17" fmla="*/ 2009775 w 9363075"/>
                <a:gd name="connsiteY17" fmla="*/ 5449637 h 5725862"/>
                <a:gd name="connsiteX18" fmla="*/ 2066925 w 9363075"/>
                <a:gd name="connsiteY18" fmla="*/ 5430587 h 5725862"/>
                <a:gd name="connsiteX19" fmla="*/ 2095500 w 9363075"/>
                <a:gd name="connsiteY19" fmla="*/ 5421062 h 5725862"/>
                <a:gd name="connsiteX20" fmla="*/ 2152650 w 9363075"/>
                <a:gd name="connsiteY20" fmla="*/ 5382962 h 5725862"/>
                <a:gd name="connsiteX21" fmla="*/ 2171700 w 9363075"/>
                <a:gd name="connsiteY21" fmla="*/ 5354387 h 5725862"/>
                <a:gd name="connsiteX22" fmla="*/ 2228850 w 9363075"/>
                <a:gd name="connsiteY22" fmla="*/ 5316287 h 5725862"/>
                <a:gd name="connsiteX23" fmla="*/ 2276475 w 9363075"/>
                <a:gd name="connsiteY23" fmla="*/ 5268662 h 5725862"/>
                <a:gd name="connsiteX24" fmla="*/ 2295525 w 9363075"/>
                <a:gd name="connsiteY24" fmla="*/ 5240087 h 5725862"/>
                <a:gd name="connsiteX25" fmla="*/ 2324100 w 9363075"/>
                <a:gd name="connsiteY25" fmla="*/ 5221037 h 5725862"/>
                <a:gd name="connsiteX26" fmla="*/ 2381250 w 9363075"/>
                <a:gd name="connsiteY26" fmla="*/ 5163887 h 5725862"/>
                <a:gd name="connsiteX27" fmla="*/ 2409825 w 9363075"/>
                <a:gd name="connsiteY27" fmla="*/ 5135312 h 5725862"/>
                <a:gd name="connsiteX28" fmla="*/ 2457450 w 9363075"/>
                <a:gd name="connsiteY28" fmla="*/ 5087687 h 5725862"/>
                <a:gd name="connsiteX29" fmla="*/ 2476500 w 9363075"/>
                <a:gd name="connsiteY29" fmla="*/ 5049587 h 5725862"/>
                <a:gd name="connsiteX30" fmla="*/ 2505075 w 9363075"/>
                <a:gd name="connsiteY30" fmla="*/ 5021012 h 5725862"/>
                <a:gd name="connsiteX31" fmla="*/ 2543175 w 9363075"/>
                <a:gd name="connsiteY31" fmla="*/ 4973387 h 5725862"/>
                <a:gd name="connsiteX32" fmla="*/ 2676525 w 9363075"/>
                <a:gd name="connsiteY32" fmla="*/ 4773362 h 5725862"/>
                <a:gd name="connsiteX33" fmla="*/ 2714625 w 9363075"/>
                <a:gd name="connsiteY33" fmla="*/ 4716212 h 5725862"/>
                <a:gd name="connsiteX34" fmla="*/ 2733675 w 9363075"/>
                <a:gd name="connsiteY34" fmla="*/ 4687637 h 5725862"/>
                <a:gd name="connsiteX35" fmla="*/ 2743200 w 9363075"/>
                <a:gd name="connsiteY35" fmla="*/ 4659062 h 5725862"/>
                <a:gd name="connsiteX36" fmla="*/ 2781300 w 9363075"/>
                <a:gd name="connsiteY36" fmla="*/ 4601912 h 5725862"/>
                <a:gd name="connsiteX37" fmla="*/ 2819400 w 9363075"/>
                <a:gd name="connsiteY37" fmla="*/ 4516187 h 5725862"/>
                <a:gd name="connsiteX38" fmla="*/ 2847975 w 9363075"/>
                <a:gd name="connsiteY38" fmla="*/ 4459037 h 5725862"/>
                <a:gd name="connsiteX39" fmla="*/ 2857500 w 9363075"/>
                <a:gd name="connsiteY39" fmla="*/ 4420937 h 5725862"/>
                <a:gd name="connsiteX40" fmla="*/ 2876550 w 9363075"/>
                <a:gd name="connsiteY40" fmla="*/ 4363787 h 5725862"/>
                <a:gd name="connsiteX41" fmla="*/ 2905125 w 9363075"/>
                <a:gd name="connsiteY41" fmla="*/ 4278062 h 5725862"/>
                <a:gd name="connsiteX42" fmla="*/ 2933700 w 9363075"/>
                <a:gd name="connsiteY42" fmla="*/ 4192337 h 5725862"/>
                <a:gd name="connsiteX43" fmla="*/ 2943225 w 9363075"/>
                <a:gd name="connsiteY43" fmla="*/ 4163762 h 5725862"/>
                <a:gd name="connsiteX44" fmla="*/ 2962275 w 9363075"/>
                <a:gd name="connsiteY44" fmla="*/ 4125662 h 5725862"/>
                <a:gd name="connsiteX45" fmla="*/ 2981325 w 9363075"/>
                <a:gd name="connsiteY45" fmla="*/ 4068512 h 5725862"/>
                <a:gd name="connsiteX46" fmla="*/ 3019425 w 9363075"/>
                <a:gd name="connsiteY46" fmla="*/ 4011362 h 5725862"/>
                <a:gd name="connsiteX47" fmla="*/ 3048000 w 9363075"/>
                <a:gd name="connsiteY47" fmla="*/ 3916112 h 5725862"/>
                <a:gd name="connsiteX48" fmla="*/ 3086100 w 9363075"/>
                <a:gd name="connsiteY48" fmla="*/ 3830387 h 5725862"/>
                <a:gd name="connsiteX49" fmla="*/ 3105150 w 9363075"/>
                <a:gd name="connsiteY49" fmla="*/ 3792287 h 5725862"/>
                <a:gd name="connsiteX50" fmla="*/ 3143250 w 9363075"/>
                <a:gd name="connsiteY50" fmla="*/ 3687512 h 5725862"/>
                <a:gd name="connsiteX51" fmla="*/ 3152775 w 9363075"/>
                <a:gd name="connsiteY51" fmla="*/ 3649412 h 5725862"/>
                <a:gd name="connsiteX52" fmla="*/ 3171825 w 9363075"/>
                <a:gd name="connsiteY52" fmla="*/ 3592262 h 5725862"/>
                <a:gd name="connsiteX53" fmla="*/ 3190875 w 9363075"/>
                <a:gd name="connsiteY53" fmla="*/ 3516062 h 5725862"/>
                <a:gd name="connsiteX54" fmla="*/ 3228975 w 9363075"/>
                <a:gd name="connsiteY54" fmla="*/ 3439862 h 5725862"/>
                <a:gd name="connsiteX55" fmla="*/ 3238500 w 9363075"/>
                <a:gd name="connsiteY55" fmla="*/ 3392237 h 5725862"/>
                <a:gd name="connsiteX56" fmla="*/ 3257550 w 9363075"/>
                <a:gd name="connsiteY56" fmla="*/ 3354137 h 5725862"/>
                <a:gd name="connsiteX57" fmla="*/ 3286125 w 9363075"/>
                <a:gd name="connsiteY57" fmla="*/ 3268412 h 5725862"/>
                <a:gd name="connsiteX58" fmla="*/ 3314700 w 9363075"/>
                <a:gd name="connsiteY58" fmla="*/ 3192212 h 5725862"/>
                <a:gd name="connsiteX59" fmla="*/ 3333750 w 9363075"/>
                <a:gd name="connsiteY59" fmla="*/ 3125537 h 5725862"/>
                <a:gd name="connsiteX60" fmla="*/ 3362325 w 9363075"/>
                <a:gd name="connsiteY60" fmla="*/ 3058862 h 5725862"/>
                <a:gd name="connsiteX61" fmla="*/ 3371850 w 9363075"/>
                <a:gd name="connsiteY61" fmla="*/ 3011237 h 5725862"/>
                <a:gd name="connsiteX62" fmla="*/ 3390900 w 9363075"/>
                <a:gd name="connsiteY62" fmla="*/ 2954087 h 5725862"/>
                <a:gd name="connsiteX63" fmla="*/ 3400425 w 9363075"/>
                <a:gd name="connsiteY63" fmla="*/ 2906462 h 5725862"/>
                <a:gd name="connsiteX64" fmla="*/ 3419475 w 9363075"/>
                <a:gd name="connsiteY64" fmla="*/ 2849312 h 5725862"/>
                <a:gd name="connsiteX65" fmla="*/ 3438525 w 9363075"/>
                <a:gd name="connsiteY65" fmla="*/ 2782637 h 5725862"/>
                <a:gd name="connsiteX66" fmla="*/ 3457575 w 9363075"/>
                <a:gd name="connsiteY66" fmla="*/ 2754062 h 5725862"/>
                <a:gd name="connsiteX67" fmla="*/ 3467100 w 9363075"/>
                <a:gd name="connsiteY67" fmla="*/ 2715962 h 5725862"/>
                <a:gd name="connsiteX68" fmla="*/ 3476625 w 9363075"/>
                <a:gd name="connsiteY68" fmla="*/ 2687387 h 5725862"/>
                <a:gd name="connsiteX69" fmla="*/ 3486150 w 9363075"/>
                <a:gd name="connsiteY69" fmla="*/ 2639762 h 5725862"/>
                <a:gd name="connsiteX70" fmla="*/ 3505200 w 9363075"/>
                <a:gd name="connsiteY70" fmla="*/ 2601662 h 5725862"/>
                <a:gd name="connsiteX71" fmla="*/ 3533775 w 9363075"/>
                <a:gd name="connsiteY71" fmla="*/ 2515937 h 5725862"/>
                <a:gd name="connsiteX72" fmla="*/ 3543300 w 9363075"/>
                <a:gd name="connsiteY72" fmla="*/ 2477837 h 5725862"/>
                <a:gd name="connsiteX73" fmla="*/ 3562350 w 9363075"/>
                <a:gd name="connsiteY73" fmla="*/ 2420687 h 5725862"/>
                <a:gd name="connsiteX74" fmla="*/ 3571875 w 9363075"/>
                <a:gd name="connsiteY74" fmla="*/ 2392112 h 5725862"/>
                <a:gd name="connsiteX75" fmla="*/ 3581400 w 9363075"/>
                <a:gd name="connsiteY75" fmla="*/ 2344487 h 5725862"/>
                <a:gd name="connsiteX76" fmla="*/ 3600450 w 9363075"/>
                <a:gd name="connsiteY76" fmla="*/ 2306387 h 5725862"/>
                <a:gd name="connsiteX77" fmla="*/ 3619500 w 9363075"/>
                <a:gd name="connsiteY77" fmla="*/ 2249237 h 5725862"/>
                <a:gd name="connsiteX78" fmla="*/ 3629025 w 9363075"/>
                <a:gd name="connsiteY78" fmla="*/ 2220662 h 5725862"/>
                <a:gd name="connsiteX79" fmla="*/ 3648075 w 9363075"/>
                <a:gd name="connsiteY79" fmla="*/ 2153987 h 5725862"/>
                <a:gd name="connsiteX80" fmla="*/ 3667125 w 9363075"/>
                <a:gd name="connsiteY80" fmla="*/ 2125412 h 5725862"/>
                <a:gd name="connsiteX81" fmla="*/ 3676650 w 9363075"/>
                <a:gd name="connsiteY81" fmla="*/ 2096837 h 5725862"/>
                <a:gd name="connsiteX82" fmla="*/ 3695700 w 9363075"/>
                <a:gd name="connsiteY82" fmla="*/ 2020637 h 5725862"/>
                <a:gd name="connsiteX83" fmla="*/ 3714750 w 9363075"/>
                <a:gd name="connsiteY83" fmla="*/ 1963487 h 5725862"/>
                <a:gd name="connsiteX84" fmla="*/ 3724275 w 9363075"/>
                <a:gd name="connsiteY84" fmla="*/ 1934912 h 5725862"/>
                <a:gd name="connsiteX85" fmla="*/ 3733800 w 9363075"/>
                <a:gd name="connsiteY85" fmla="*/ 1763462 h 5725862"/>
                <a:gd name="connsiteX86" fmla="*/ 3762375 w 9363075"/>
                <a:gd name="connsiteY86" fmla="*/ 1677737 h 5725862"/>
                <a:gd name="connsiteX87" fmla="*/ 3781425 w 9363075"/>
                <a:gd name="connsiteY87" fmla="*/ 1620587 h 5725862"/>
                <a:gd name="connsiteX88" fmla="*/ 3790950 w 9363075"/>
                <a:gd name="connsiteY88" fmla="*/ 1592012 h 5725862"/>
                <a:gd name="connsiteX89" fmla="*/ 3800475 w 9363075"/>
                <a:gd name="connsiteY89" fmla="*/ 1553912 h 5725862"/>
                <a:gd name="connsiteX90" fmla="*/ 3819525 w 9363075"/>
                <a:gd name="connsiteY90" fmla="*/ 1525337 h 5725862"/>
                <a:gd name="connsiteX91" fmla="*/ 3838575 w 9363075"/>
                <a:gd name="connsiteY91" fmla="*/ 1468187 h 5725862"/>
                <a:gd name="connsiteX92" fmla="*/ 3848100 w 9363075"/>
                <a:gd name="connsiteY92" fmla="*/ 1439612 h 5725862"/>
                <a:gd name="connsiteX93" fmla="*/ 3867150 w 9363075"/>
                <a:gd name="connsiteY93" fmla="*/ 1411037 h 5725862"/>
                <a:gd name="connsiteX94" fmla="*/ 3895725 w 9363075"/>
                <a:gd name="connsiteY94" fmla="*/ 1306262 h 5725862"/>
                <a:gd name="connsiteX95" fmla="*/ 3914775 w 9363075"/>
                <a:gd name="connsiteY95" fmla="*/ 1277687 h 5725862"/>
                <a:gd name="connsiteX96" fmla="*/ 3933825 w 9363075"/>
                <a:gd name="connsiteY96" fmla="*/ 1220537 h 5725862"/>
                <a:gd name="connsiteX97" fmla="*/ 3971925 w 9363075"/>
                <a:gd name="connsiteY97" fmla="*/ 1144337 h 5725862"/>
                <a:gd name="connsiteX98" fmla="*/ 3990975 w 9363075"/>
                <a:gd name="connsiteY98" fmla="*/ 1087187 h 5725862"/>
                <a:gd name="connsiteX99" fmla="*/ 4000500 w 9363075"/>
                <a:gd name="connsiteY99" fmla="*/ 1058612 h 5725862"/>
                <a:gd name="connsiteX100" fmla="*/ 4019550 w 9363075"/>
                <a:gd name="connsiteY100" fmla="*/ 1030037 h 5725862"/>
                <a:gd name="connsiteX101" fmla="*/ 4038600 w 9363075"/>
                <a:gd name="connsiteY101" fmla="*/ 972887 h 5725862"/>
                <a:gd name="connsiteX102" fmla="*/ 4057650 w 9363075"/>
                <a:gd name="connsiteY102" fmla="*/ 915737 h 5725862"/>
                <a:gd name="connsiteX103" fmla="*/ 4067175 w 9363075"/>
                <a:gd name="connsiteY103" fmla="*/ 887162 h 5725862"/>
                <a:gd name="connsiteX104" fmla="*/ 4076700 w 9363075"/>
                <a:gd name="connsiteY104" fmla="*/ 849062 h 5725862"/>
                <a:gd name="connsiteX105" fmla="*/ 4095750 w 9363075"/>
                <a:gd name="connsiteY105" fmla="*/ 810962 h 5725862"/>
                <a:gd name="connsiteX106" fmla="*/ 4105275 w 9363075"/>
                <a:gd name="connsiteY106" fmla="*/ 763337 h 5725862"/>
                <a:gd name="connsiteX107" fmla="*/ 4133850 w 9363075"/>
                <a:gd name="connsiteY107" fmla="*/ 687137 h 5725862"/>
                <a:gd name="connsiteX108" fmla="*/ 4143375 w 9363075"/>
                <a:gd name="connsiteY108" fmla="*/ 658562 h 5725862"/>
                <a:gd name="connsiteX109" fmla="*/ 4162425 w 9363075"/>
                <a:gd name="connsiteY109" fmla="*/ 629987 h 5725862"/>
                <a:gd name="connsiteX110" fmla="*/ 4181475 w 9363075"/>
                <a:gd name="connsiteY110" fmla="*/ 572837 h 5725862"/>
                <a:gd name="connsiteX111" fmla="*/ 4210050 w 9363075"/>
                <a:gd name="connsiteY111" fmla="*/ 515687 h 5725862"/>
                <a:gd name="connsiteX112" fmla="*/ 4229100 w 9363075"/>
                <a:gd name="connsiteY112" fmla="*/ 487112 h 5725862"/>
                <a:gd name="connsiteX113" fmla="*/ 4257675 w 9363075"/>
                <a:gd name="connsiteY113" fmla="*/ 401387 h 5725862"/>
                <a:gd name="connsiteX114" fmla="*/ 4276725 w 9363075"/>
                <a:gd name="connsiteY114" fmla="*/ 372812 h 5725862"/>
                <a:gd name="connsiteX115" fmla="*/ 4286250 w 9363075"/>
                <a:gd name="connsiteY115" fmla="*/ 344237 h 5725862"/>
                <a:gd name="connsiteX116" fmla="*/ 4305300 w 9363075"/>
                <a:gd name="connsiteY116" fmla="*/ 315662 h 5725862"/>
                <a:gd name="connsiteX117" fmla="*/ 4314825 w 9363075"/>
                <a:gd name="connsiteY117" fmla="*/ 287087 h 5725862"/>
                <a:gd name="connsiteX118" fmla="*/ 4333875 w 9363075"/>
                <a:gd name="connsiteY118" fmla="*/ 258512 h 5725862"/>
                <a:gd name="connsiteX119" fmla="*/ 4381500 w 9363075"/>
                <a:gd name="connsiteY119" fmla="*/ 182312 h 5725862"/>
                <a:gd name="connsiteX120" fmla="*/ 4400550 w 9363075"/>
                <a:gd name="connsiteY120" fmla="*/ 125162 h 5725862"/>
                <a:gd name="connsiteX121" fmla="*/ 4457700 w 9363075"/>
                <a:gd name="connsiteY121" fmla="*/ 68012 h 5725862"/>
                <a:gd name="connsiteX122" fmla="*/ 4514850 w 9363075"/>
                <a:gd name="connsiteY122" fmla="*/ 39437 h 5725862"/>
                <a:gd name="connsiteX123" fmla="*/ 4543425 w 9363075"/>
                <a:gd name="connsiteY123" fmla="*/ 20387 h 5725862"/>
                <a:gd name="connsiteX124" fmla="*/ 4610100 w 9363075"/>
                <a:gd name="connsiteY124" fmla="*/ 1337 h 5725862"/>
                <a:gd name="connsiteX125" fmla="*/ 4800600 w 9363075"/>
                <a:gd name="connsiteY125" fmla="*/ 10862 h 5725862"/>
                <a:gd name="connsiteX126" fmla="*/ 4819650 w 9363075"/>
                <a:gd name="connsiteY126" fmla="*/ 68012 h 5725862"/>
                <a:gd name="connsiteX127" fmla="*/ 4838700 w 9363075"/>
                <a:gd name="connsiteY127" fmla="*/ 96587 h 5725862"/>
                <a:gd name="connsiteX128" fmla="*/ 4857750 w 9363075"/>
                <a:gd name="connsiteY128" fmla="*/ 153737 h 5725862"/>
                <a:gd name="connsiteX129" fmla="*/ 4876800 w 9363075"/>
                <a:gd name="connsiteY129" fmla="*/ 210887 h 5725862"/>
                <a:gd name="connsiteX130" fmla="*/ 4895850 w 9363075"/>
                <a:gd name="connsiteY130" fmla="*/ 287087 h 5725862"/>
                <a:gd name="connsiteX131" fmla="*/ 4924425 w 9363075"/>
                <a:gd name="connsiteY131" fmla="*/ 372812 h 5725862"/>
                <a:gd name="connsiteX132" fmla="*/ 4933950 w 9363075"/>
                <a:gd name="connsiteY132" fmla="*/ 401387 h 5725862"/>
                <a:gd name="connsiteX133" fmla="*/ 4943475 w 9363075"/>
                <a:gd name="connsiteY133" fmla="*/ 429962 h 5725862"/>
                <a:gd name="connsiteX134" fmla="*/ 4962525 w 9363075"/>
                <a:gd name="connsiteY134" fmla="*/ 468062 h 5725862"/>
                <a:gd name="connsiteX135" fmla="*/ 4991100 w 9363075"/>
                <a:gd name="connsiteY135" fmla="*/ 553787 h 5725862"/>
                <a:gd name="connsiteX136" fmla="*/ 5019675 w 9363075"/>
                <a:gd name="connsiteY136" fmla="*/ 639512 h 5725862"/>
                <a:gd name="connsiteX137" fmla="*/ 5029200 w 9363075"/>
                <a:gd name="connsiteY137" fmla="*/ 668087 h 5725862"/>
                <a:gd name="connsiteX138" fmla="*/ 5048250 w 9363075"/>
                <a:gd name="connsiteY138" fmla="*/ 706187 h 5725862"/>
                <a:gd name="connsiteX139" fmla="*/ 5095875 w 9363075"/>
                <a:gd name="connsiteY139" fmla="*/ 801437 h 5725862"/>
                <a:gd name="connsiteX140" fmla="*/ 5124450 w 9363075"/>
                <a:gd name="connsiteY140" fmla="*/ 887162 h 5725862"/>
                <a:gd name="connsiteX141" fmla="*/ 5143500 w 9363075"/>
                <a:gd name="connsiteY141" fmla="*/ 953837 h 5725862"/>
                <a:gd name="connsiteX142" fmla="*/ 5162550 w 9363075"/>
                <a:gd name="connsiteY142" fmla="*/ 982412 h 5725862"/>
                <a:gd name="connsiteX143" fmla="*/ 5191125 w 9363075"/>
                <a:gd name="connsiteY143" fmla="*/ 1049087 h 5725862"/>
                <a:gd name="connsiteX144" fmla="*/ 5210175 w 9363075"/>
                <a:gd name="connsiteY144" fmla="*/ 1115762 h 5725862"/>
                <a:gd name="connsiteX145" fmla="*/ 5229225 w 9363075"/>
                <a:gd name="connsiteY145" fmla="*/ 1144337 h 5725862"/>
                <a:gd name="connsiteX146" fmla="*/ 5257800 w 9363075"/>
                <a:gd name="connsiteY146" fmla="*/ 1268162 h 5725862"/>
                <a:gd name="connsiteX147" fmla="*/ 5267325 w 9363075"/>
                <a:gd name="connsiteY147" fmla="*/ 1296737 h 5725862"/>
                <a:gd name="connsiteX148" fmla="*/ 5286375 w 9363075"/>
                <a:gd name="connsiteY148" fmla="*/ 1325312 h 5725862"/>
                <a:gd name="connsiteX149" fmla="*/ 5295900 w 9363075"/>
                <a:gd name="connsiteY149" fmla="*/ 1363412 h 5725862"/>
                <a:gd name="connsiteX150" fmla="*/ 5305425 w 9363075"/>
                <a:gd name="connsiteY150" fmla="*/ 1391987 h 5725862"/>
                <a:gd name="connsiteX151" fmla="*/ 5324475 w 9363075"/>
                <a:gd name="connsiteY151" fmla="*/ 1487237 h 5725862"/>
                <a:gd name="connsiteX152" fmla="*/ 5343525 w 9363075"/>
                <a:gd name="connsiteY152" fmla="*/ 1563437 h 5725862"/>
                <a:gd name="connsiteX153" fmla="*/ 5353050 w 9363075"/>
                <a:gd name="connsiteY153" fmla="*/ 1592012 h 5725862"/>
                <a:gd name="connsiteX154" fmla="*/ 5372100 w 9363075"/>
                <a:gd name="connsiteY154" fmla="*/ 1687262 h 5725862"/>
                <a:gd name="connsiteX155" fmla="*/ 5381625 w 9363075"/>
                <a:gd name="connsiteY155" fmla="*/ 1725362 h 5725862"/>
                <a:gd name="connsiteX156" fmla="*/ 5391150 w 9363075"/>
                <a:gd name="connsiteY156" fmla="*/ 1792037 h 5725862"/>
                <a:gd name="connsiteX157" fmla="*/ 5400675 w 9363075"/>
                <a:gd name="connsiteY157" fmla="*/ 1820612 h 5725862"/>
                <a:gd name="connsiteX158" fmla="*/ 5410200 w 9363075"/>
                <a:gd name="connsiteY158" fmla="*/ 1868237 h 5725862"/>
                <a:gd name="connsiteX159" fmla="*/ 5429250 w 9363075"/>
                <a:gd name="connsiteY159" fmla="*/ 1925387 h 5725862"/>
                <a:gd name="connsiteX160" fmla="*/ 5438775 w 9363075"/>
                <a:gd name="connsiteY160" fmla="*/ 1953962 h 5725862"/>
                <a:gd name="connsiteX161" fmla="*/ 5448300 w 9363075"/>
                <a:gd name="connsiteY161" fmla="*/ 1982537 h 5725862"/>
                <a:gd name="connsiteX162" fmla="*/ 5476875 w 9363075"/>
                <a:gd name="connsiteY162" fmla="*/ 2039687 h 5725862"/>
                <a:gd name="connsiteX163" fmla="*/ 5514975 w 9363075"/>
                <a:gd name="connsiteY163" fmla="*/ 2125412 h 5725862"/>
                <a:gd name="connsiteX164" fmla="*/ 5534025 w 9363075"/>
                <a:gd name="connsiteY164" fmla="*/ 2211137 h 5725862"/>
                <a:gd name="connsiteX165" fmla="*/ 5543550 w 9363075"/>
                <a:gd name="connsiteY165" fmla="*/ 2239712 h 5725862"/>
                <a:gd name="connsiteX166" fmla="*/ 5562600 w 9363075"/>
                <a:gd name="connsiteY166" fmla="*/ 2334962 h 5725862"/>
                <a:gd name="connsiteX167" fmla="*/ 5581650 w 9363075"/>
                <a:gd name="connsiteY167" fmla="*/ 2392112 h 5725862"/>
                <a:gd name="connsiteX168" fmla="*/ 5610225 w 9363075"/>
                <a:gd name="connsiteY168" fmla="*/ 2496887 h 5725862"/>
                <a:gd name="connsiteX169" fmla="*/ 5629275 w 9363075"/>
                <a:gd name="connsiteY169" fmla="*/ 2563562 h 5725862"/>
                <a:gd name="connsiteX170" fmla="*/ 5638800 w 9363075"/>
                <a:gd name="connsiteY170" fmla="*/ 2620712 h 5725862"/>
                <a:gd name="connsiteX171" fmla="*/ 5657850 w 9363075"/>
                <a:gd name="connsiteY171" fmla="*/ 2658812 h 5725862"/>
                <a:gd name="connsiteX172" fmla="*/ 5667375 w 9363075"/>
                <a:gd name="connsiteY172" fmla="*/ 2725487 h 5725862"/>
                <a:gd name="connsiteX173" fmla="*/ 5676900 w 9363075"/>
                <a:gd name="connsiteY173" fmla="*/ 2754062 h 5725862"/>
                <a:gd name="connsiteX174" fmla="*/ 5686425 w 9363075"/>
                <a:gd name="connsiteY174" fmla="*/ 2792162 h 5725862"/>
                <a:gd name="connsiteX175" fmla="*/ 5715000 w 9363075"/>
                <a:gd name="connsiteY175" fmla="*/ 2877887 h 5725862"/>
                <a:gd name="connsiteX176" fmla="*/ 5743575 w 9363075"/>
                <a:gd name="connsiteY176" fmla="*/ 2982662 h 5725862"/>
                <a:gd name="connsiteX177" fmla="*/ 5753100 w 9363075"/>
                <a:gd name="connsiteY177" fmla="*/ 3049337 h 5725862"/>
                <a:gd name="connsiteX178" fmla="*/ 5762625 w 9363075"/>
                <a:gd name="connsiteY178" fmla="*/ 3077912 h 5725862"/>
                <a:gd name="connsiteX179" fmla="*/ 5772150 w 9363075"/>
                <a:gd name="connsiteY179" fmla="*/ 3144587 h 5725862"/>
                <a:gd name="connsiteX180" fmla="*/ 5781675 w 9363075"/>
                <a:gd name="connsiteY180" fmla="*/ 3173162 h 5725862"/>
                <a:gd name="connsiteX181" fmla="*/ 5800725 w 9363075"/>
                <a:gd name="connsiteY181" fmla="*/ 3249362 h 5725862"/>
                <a:gd name="connsiteX182" fmla="*/ 5810250 w 9363075"/>
                <a:gd name="connsiteY182" fmla="*/ 3316037 h 5725862"/>
                <a:gd name="connsiteX183" fmla="*/ 5829300 w 9363075"/>
                <a:gd name="connsiteY183" fmla="*/ 3373187 h 5725862"/>
                <a:gd name="connsiteX184" fmla="*/ 5848350 w 9363075"/>
                <a:gd name="connsiteY184" fmla="*/ 3458912 h 5725862"/>
                <a:gd name="connsiteX185" fmla="*/ 5867400 w 9363075"/>
                <a:gd name="connsiteY185" fmla="*/ 3535112 h 5725862"/>
                <a:gd name="connsiteX186" fmla="*/ 5886450 w 9363075"/>
                <a:gd name="connsiteY186" fmla="*/ 3563687 h 5725862"/>
                <a:gd name="connsiteX187" fmla="*/ 5915025 w 9363075"/>
                <a:gd name="connsiteY187" fmla="*/ 3639887 h 5725862"/>
                <a:gd name="connsiteX188" fmla="*/ 5934075 w 9363075"/>
                <a:gd name="connsiteY188" fmla="*/ 3697037 h 5725862"/>
                <a:gd name="connsiteX189" fmla="*/ 5972175 w 9363075"/>
                <a:gd name="connsiteY189" fmla="*/ 3754187 h 5725862"/>
                <a:gd name="connsiteX190" fmla="*/ 6010275 w 9363075"/>
                <a:gd name="connsiteY190" fmla="*/ 3830387 h 5725862"/>
                <a:gd name="connsiteX191" fmla="*/ 6019800 w 9363075"/>
                <a:gd name="connsiteY191" fmla="*/ 3858962 h 5725862"/>
                <a:gd name="connsiteX192" fmla="*/ 6038850 w 9363075"/>
                <a:gd name="connsiteY192" fmla="*/ 3887537 h 5725862"/>
                <a:gd name="connsiteX193" fmla="*/ 6048375 w 9363075"/>
                <a:gd name="connsiteY193" fmla="*/ 3916112 h 5725862"/>
                <a:gd name="connsiteX194" fmla="*/ 6086475 w 9363075"/>
                <a:gd name="connsiteY194" fmla="*/ 3973262 h 5725862"/>
                <a:gd name="connsiteX195" fmla="*/ 6105525 w 9363075"/>
                <a:gd name="connsiteY195" fmla="*/ 4039937 h 5725862"/>
                <a:gd name="connsiteX196" fmla="*/ 6153150 w 9363075"/>
                <a:gd name="connsiteY196" fmla="*/ 4106612 h 5725862"/>
                <a:gd name="connsiteX197" fmla="*/ 6200775 w 9363075"/>
                <a:gd name="connsiteY197" fmla="*/ 4239962 h 5725862"/>
                <a:gd name="connsiteX198" fmla="*/ 6219825 w 9363075"/>
                <a:gd name="connsiteY198" fmla="*/ 4268537 h 5725862"/>
                <a:gd name="connsiteX199" fmla="*/ 6257925 w 9363075"/>
                <a:gd name="connsiteY199" fmla="*/ 4373312 h 5725862"/>
                <a:gd name="connsiteX200" fmla="*/ 6296025 w 9363075"/>
                <a:gd name="connsiteY200" fmla="*/ 4449512 h 5725862"/>
                <a:gd name="connsiteX201" fmla="*/ 6315075 w 9363075"/>
                <a:gd name="connsiteY201" fmla="*/ 4525712 h 5725862"/>
                <a:gd name="connsiteX202" fmla="*/ 6343650 w 9363075"/>
                <a:gd name="connsiteY202" fmla="*/ 4554287 h 5725862"/>
                <a:gd name="connsiteX203" fmla="*/ 6353175 w 9363075"/>
                <a:gd name="connsiteY203" fmla="*/ 4592387 h 5725862"/>
                <a:gd name="connsiteX204" fmla="*/ 6400800 w 9363075"/>
                <a:gd name="connsiteY204" fmla="*/ 4649537 h 5725862"/>
                <a:gd name="connsiteX205" fmla="*/ 6438900 w 9363075"/>
                <a:gd name="connsiteY205" fmla="*/ 4706687 h 5725862"/>
                <a:gd name="connsiteX206" fmla="*/ 6467475 w 9363075"/>
                <a:gd name="connsiteY206" fmla="*/ 4744787 h 5725862"/>
                <a:gd name="connsiteX207" fmla="*/ 6496050 w 9363075"/>
                <a:gd name="connsiteY207" fmla="*/ 4773362 h 5725862"/>
                <a:gd name="connsiteX208" fmla="*/ 6524625 w 9363075"/>
                <a:gd name="connsiteY208" fmla="*/ 4811462 h 5725862"/>
                <a:gd name="connsiteX209" fmla="*/ 6553200 w 9363075"/>
                <a:gd name="connsiteY209" fmla="*/ 4840037 h 5725862"/>
                <a:gd name="connsiteX210" fmla="*/ 6572250 w 9363075"/>
                <a:gd name="connsiteY210" fmla="*/ 4868612 h 5725862"/>
                <a:gd name="connsiteX211" fmla="*/ 6600825 w 9363075"/>
                <a:gd name="connsiteY211" fmla="*/ 4897187 h 5725862"/>
                <a:gd name="connsiteX212" fmla="*/ 6638925 w 9363075"/>
                <a:gd name="connsiteY212" fmla="*/ 4963862 h 5725862"/>
                <a:gd name="connsiteX213" fmla="*/ 6667500 w 9363075"/>
                <a:gd name="connsiteY213" fmla="*/ 4982912 h 5725862"/>
                <a:gd name="connsiteX214" fmla="*/ 6705600 w 9363075"/>
                <a:gd name="connsiteY214" fmla="*/ 5040062 h 5725862"/>
                <a:gd name="connsiteX215" fmla="*/ 6743700 w 9363075"/>
                <a:gd name="connsiteY215" fmla="*/ 5106737 h 5725862"/>
                <a:gd name="connsiteX216" fmla="*/ 6772275 w 9363075"/>
                <a:gd name="connsiteY216" fmla="*/ 5135312 h 5725862"/>
                <a:gd name="connsiteX217" fmla="*/ 6791325 w 9363075"/>
                <a:gd name="connsiteY217" fmla="*/ 5163887 h 5725862"/>
                <a:gd name="connsiteX218" fmla="*/ 6838950 w 9363075"/>
                <a:gd name="connsiteY218" fmla="*/ 5211512 h 5725862"/>
                <a:gd name="connsiteX219" fmla="*/ 6867525 w 9363075"/>
                <a:gd name="connsiteY219" fmla="*/ 5268662 h 5725862"/>
                <a:gd name="connsiteX220" fmla="*/ 6924675 w 9363075"/>
                <a:gd name="connsiteY220" fmla="*/ 5335337 h 5725862"/>
                <a:gd name="connsiteX221" fmla="*/ 6943725 w 9363075"/>
                <a:gd name="connsiteY221" fmla="*/ 5363912 h 5725862"/>
                <a:gd name="connsiteX222" fmla="*/ 6991350 w 9363075"/>
                <a:gd name="connsiteY222" fmla="*/ 5402012 h 5725862"/>
                <a:gd name="connsiteX223" fmla="*/ 7038975 w 9363075"/>
                <a:gd name="connsiteY223" fmla="*/ 5449637 h 5725862"/>
                <a:gd name="connsiteX224" fmla="*/ 7086600 w 9363075"/>
                <a:gd name="connsiteY224" fmla="*/ 5497262 h 5725862"/>
                <a:gd name="connsiteX225" fmla="*/ 7134225 w 9363075"/>
                <a:gd name="connsiteY225" fmla="*/ 5535362 h 5725862"/>
                <a:gd name="connsiteX226" fmla="*/ 7172325 w 9363075"/>
                <a:gd name="connsiteY226" fmla="*/ 5573462 h 5725862"/>
                <a:gd name="connsiteX227" fmla="*/ 7324725 w 9363075"/>
                <a:gd name="connsiteY227" fmla="*/ 5649662 h 5725862"/>
                <a:gd name="connsiteX228" fmla="*/ 7353300 w 9363075"/>
                <a:gd name="connsiteY228" fmla="*/ 5659187 h 5725862"/>
                <a:gd name="connsiteX229" fmla="*/ 7381875 w 9363075"/>
                <a:gd name="connsiteY229" fmla="*/ 5668712 h 5725862"/>
                <a:gd name="connsiteX230" fmla="*/ 7419975 w 9363075"/>
                <a:gd name="connsiteY230" fmla="*/ 5678237 h 5725862"/>
                <a:gd name="connsiteX231" fmla="*/ 7524750 w 9363075"/>
                <a:gd name="connsiteY231" fmla="*/ 5687762 h 5725862"/>
                <a:gd name="connsiteX232" fmla="*/ 7677150 w 9363075"/>
                <a:gd name="connsiteY232" fmla="*/ 5706812 h 5725862"/>
                <a:gd name="connsiteX233" fmla="*/ 8077200 w 9363075"/>
                <a:gd name="connsiteY233" fmla="*/ 5725862 h 5725862"/>
                <a:gd name="connsiteX234" fmla="*/ 9086850 w 9363075"/>
                <a:gd name="connsiteY234" fmla="*/ 5716337 h 5725862"/>
                <a:gd name="connsiteX235" fmla="*/ 9248775 w 9363075"/>
                <a:gd name="connsiteY235" fmla="*/ 5706812 h 5725862"/>
                <a:gd name="connsiteX236" fmla="*/ 9363075 w 9363075"/>
                <a:gd name="connsiteY236" fmla="*/ 5697287 h 57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9363075" h="5725862">
                  <a:moveTo>
                    <a:pt x="0" y="5582987"/>
                  </a:moveTo>
                  <a:cubicBezTo>
                    <a:pt x="47625" y="5592512"/>
                    <a:pt x="95463" y="5601026"/>
                    <a:pt x="142875" y="5611562"/>
                  </a:cubicBezTo>
                  <a:cubicBezTo>
                    <a:pt x="152676" y="5613740"/>
                    <a:pt x="161572" y="5619291"/>
                    <a:pt x="171450" y="5621087"/>
                  </a:cubicBezTo>
                  <a:cubicBezTo>
                    <a:pt x="196635" y="5625666"/>
                    <a:pt x="222250" y="5627437"/>
                    <a:pt x="247650" y="5630612"/>
                  </a:cubicBezTo>
                  <a:lnTo>
                    <a:pt x="790575" y="5621087"/>
                  </a:lnTo>
                  <a:cubicBezTo>
                    <a:pt x="813015" y="5620386"/>
                    <a:pt x="834849" y="5613055"/>
                    <a:pt x="857250" y="5611562"/>
                  </a:cubicBezTo>
                  <a:cubicBezTo>
                    <a:pt x="930182" y="5606700"/>
                    <a:pt x="1003300" y="5605212"/>
                    <a:pt x="1076325" y="5602037"/>
                  </a:cubicBezTo>
                  <a:cubicBezTo>
                    <a:pt x="1104900" y="5598862"/>
                    <a:pt x="1133551" y="5596312"/>
                    <a:pt x="1162050" y="5592512"/>
                  </a:cubicBezTo>
                  <a:cubicBezTo>
                    <a:pt x="1181193" y="5589960"/>
                    <a:pt x="1200199" y="5586442"/>
                    <a:pt x="1219200" y="5582987"/>
                  </a:cubicBezTo>
                  <a:cubicBezTo>
                    <a:pt x="1235128" y="5580091"/>
                    <a:pt x="1250778" y="5575602"/>
                    <a:pt x="1266825" y="5573462"/>
                  </a:cubicBezTo>
                  <a:cubicBezTo>
                    <a:pt x="1298453" y="5569245"/>
                    <a:pt x="1330325" y="5567112"/>
                    <a:pt x="1362075" y="5563937"/>
                  </a:cubicBezTo>
                  <a:cubicBezTo>
                    <a:pt x="1426633" y="5542418"/>
                    <a:pt x="1347876" y="5566777"/>
                    <a:pt x="1457325" y="5544887"/>
                  </a:cubicBezTo>
                  <a:cubicBezTo>
                    <a:pt x="1467170" y="5542918"/>
                    <a:pt x="1476160" y="5537797"/>
                    <a:pt x="1485900" y="5535362"/>
                  </a:cubicBezTo>
                  <a:cubicBezTo>
                    <a:pt x="1529535" y="5524453"/>
                    <a:pt x="1563456" y="5522096"/>
                    <a:pt x="1609725" y="5516312"/>
                  </a:cubicBezTo>
                  <a:cubicBezTo>
                    <a:pt x="1685063" y="5491199"/>
                    <a:pt x="1597404" y="5517852"/>
                    <a:pt x="1762125" y="5497262"/>
                  </a:cubicBezTo>
                  <a:cubicBezTo>
                    <a:pt x="1772088" y="5496017"/>
                    <a:pt x="1780777" y="5489264"/>
                    <a:pt x="1790700" y="5487737"/>
                  </a:cubicBezTo>
                  <a:cubicBezTo>
                    <a:pt x="1822237" y="5482885"/>
                    <a:pt x="1854200" y="5481387"/>
                    <a:pt x="1885950" y="5478212"/>
                  </a:cubicBezTo>
                  <a:cubicBezTo>
                    <a:pt x="1964399" y="5452062"/>
                    <a:pt x="1923221" y="5462002"/>
                    <a:pt x="2009775" y="5449637"/>
                  </a:cubicBezTo>
                  <a:lnTo>
                    <a:pt x="2066925" y="5430587"/>
                  </a:lnTo>
                  <a:cubicBezTo>
                    <a:pt x="2076450" y="5427412"/>
                    <a:pt x="2087146" y="5426631"/>
                    <a:pt x="2095500" y="5421062"/>
                  </a:cubicBezTo>
                  <a:lnTo>
                    <a:pt x="2152650" y="5382962"/>
                  </a:lnTo>
                  <a:cubicBezTo>
                    <a:pt x="2159000" y="5373437"/>
                    <a:pt x="2163085" y="5361925"/>
                    <a:pt x="2171700" y="5354387"/>
                  </a:cubicBezTo>
                  <a:cubicBezTo>
                    <a:pt x="2188930" y="5339310"/>
                    <a:pt x="2228850" y="5316287"/>
                    <a:pt x="2228850" y="5316287"/>
                  </a:cubicBezTo>
                  <a:cubicBezTo>
                    <a:pt x="2279650" y="5240087"/>
                    <a:pt x="2212975" y="5332162"/>
                    <a:pt x="2276475" y="5268662"/>
                  </a:cubicBezTo>
                  <a:cubicBezTo>
                    <a:pt x="2284570" y="5260567"/>
                    <a:pt x="2287430" y="5248182"/>
                    <a:pt x="2295525" y="5240087"/>
                  </a:cubicBezTo>
                  <a:cubicBezTo>
                    <a:pt x="2303620" y="5231992"/>
                    <a:pt x="2315544" y="5228642"/>
                    <a:pt x="2324100" y="5221037"/>
                  </a:cubicBezTo>
                  <a:cubicBezTo>
                    <a:pt x="2344236" y="5203139"/>
                    <a:pt x="2362200" y="5182937"/>
                    <a:pt x="2381250" y="5163887"/>
                  </a:cubicBezTo>
                  <a:cubicBezTo>
                    <a:pt x="2390775" y="5154362"/>
                    <a:pt x="2402353" y="5146520"/>
                    <a:pt x="2409825" y="5135312"/>
                  </a:cubicBezTo>
                  <a:cubicBezTo>
                    <a:pt x="2435225" y="5097212"/>
                    <a:pt x="2419350" y="5113087"/>
                    <a:pt x="2457450" y="5087687"/>
                  </a:cubicBezTo>
                  <a:cubicBezTo>
                    <a:pt x="2463800" y="5074987"/>
                    <a:pt x="2468247" y="5061141"/>
                    <a:pt x="2476500" y="5049587"/>
                  </a:cubicBezTo>
                  <a:cubicBezTo>
                    <a:pt x="2484330" y="5038626"/>
                    <a:pt x="2497603" y="5032220"/>
                    <a:pt x="2505075" y="5021012"/>
                  </a:cubicBezTo>
                  <a:cubicBezTo>
                    <a:pt x="2541881" y="4965803"/>
                    <a:pt x="2479268" y="5015992"/>
                    <a:pt x="2543175" y="4973387"/>
                  </a:cubicBezTo>
                  <a:lnTo>
                    <a:pt x="2676525" y="4773362"/>
                  </a:lnTo>
                  <a:lnTo>
                    <a:pt x="2714625" y="4716212"/>
                  </a:lnTo>
                  <a:cubicBezTo>
                    <a:pt x="2720975" y="4706687"/>
                    <a:pt x="2730055" y="4698497"/>
                    <a:pt x="2733675" y="4687637"/>
                  </a:cubicBezTo>
                  <a:cubicBezTo>
                    <a:pt x="2736850" y="4678112"/>
                    <a:pt x="2738324" y="4667839"/>
                    <a:pt x="2743200" y="4659062"/>
                  </a:cubicBezTo>
                  <a:cubicBezTo>
                    <a:pt x="2754319" y="4639048"/>
                    <a:pt x="2774060" y="4623632"/>
                    <a:pt x="2781300" y="4601912"/>
                  </a:cubicBezTo>
                  <a:cubicBezTo>
                    <a:pt x="2830447" y="4454470"/>
                    <a:pt x="2774117" y="4606753"/>
                    <a:pt x="2819400" y="4516187"/>
                  </a:cubicBezTo>
                  <a:cubicBezTo>
                    <a:pt x="2858835" y="4437317"/>
                    <a:pt x="2793380" y="4540929"/>
                    <a:pt x="2847975" y="4459037"/>
                  </a:cubicBezTo>
                  <a:cubicBezTo>
                    <a:pt x="2851150" y="4446337"/>
                    <a:pt x="2853738" y="4433476"/>
                    <a:pt x="2857500" y="4420937"/>
                  </a:cubicBezTo>
                  <a:cubicBezTo>
                    <a:pt x="2863270" y="4401703"/>
                    <a:pt x="2870200" y="4382837"/>
                    <a:pt x="2876550" y="4363787"/>
                  </a:cubicBezTo>
                  <a:lnTo>
                    <a:pt x="2905125" y="4278062"/>
                  </a:lnTo>
                  <a:lnTo>
                    <a:pt x="2933700" y="4192337"/>
                  </a:lnTo>
                  <a:cubicBezTo>
                    <a:pt x="2936875" y="4182812"/>
                    <a:pt x="2938735" y="4172742"/>
                    <a:pt x="2943225" y="4163762"/>
                  </a:cubicBezTo>
                  <a:cubicBezTo>
                    <a:pt x="2949575" y="4151062"/>
                    <a:pt x="2957002" y="4138845"/>
                    <a:pt x="2962275" y="4125662"/>
                  </a:cubicBezTo>
                  <a:cubicBezTo>
                    <a:pt x="2969733" y="4107018"/>
                    <a:pt x="2970186" y="4085220"/>
                    <a:pt x="2981325" y="4068512"/>
                  </a:cubicBezTo>
                  <a:lnTo>
                    <a:pt x="3019425" y="4011362"/>
                  </a:lnTo>
                  <a:cubicBezTo>
                    <a:pt x="3024750" y="3990064"/>
                    <a:pt x="3038724" y="3930026"/>
                    <a:pt x="3048000" y="3916112"/>
                  </a:cubicBezTo>
                  <a:cubicBezTo>
                    <a:pt x="3104036" y="3832057"/>
                    <a:pt x="3018090" y="3966407"/>
                    <a:pt x="3086100" y="3830387"/>
                  </a:cubicBezTo>
                  <a:cubicBezTo>
                    <a:pt x="3092450" y="3817687"/>
                    <a:pt x="3100660" y="3805757"/>
                    <a:pt x="3105150" y="3792287"/>
                  </a:cubicBezTo>
                  <a:cubicBezTo>
                    <a:pt x="3141527" y="3683155"/>
                    <a:pt x="3103315" y="3747415"/>
                    <a:pt x="3143250" y="3687512"/>
                  </a:cubicBezTo>
                  <a:cubicBezTo>
                    <a:pt x="3146425" y="3674812"/>
                    <a:pt x="3149013" y="3661951"/>
                    <a:pt x="3152775" y="3649412"/>
                  </a:cubicBezTo>
                  <a:cubicBezTo>
                    <a:pt x="3158545" y="3630178"/>
                    <a:pt x="3166955" y="3611743"/>
                    <a:pt x="3171825" y="3592262"/>
                  </a:cubicBezTo>
                  <a:cubicBezTo>
                    <a:pt x="3178175" y="3566862"/>
                    <a:pt x="3179166" y="3539480"/>
                    <a:pt x="3190875" y="3516062"/>
                  </a:cubicBezTo>
                  <a:lnTo>
                    <a:pt x="3228975" y="3439862"/>
                  </a:lnTo>
                  <a:cubicBezTo>
                    <a:pt x="3232150" y="3423987"/>
                    <a:pt x="3233380" y="3407596"/>
                    <a:pt x="3238500" y="3392237"/>
                  </a:cubicBezTo>
                  <a:cubicBezTo>
                    <a:pt x="3242990" y="3378767"/>
                    <a:pt x="3253470" y="3367737"/>
                    <a:pt x="3257550" y="3354137"/>
                  </a:cubicBezTo>
                  <a:cubicBezTo>
                    <a:pt x="3285549" y="3260807"/>
                    <a:pt x="3246527" y="3327809"/>
                    <a:pt x="3286125" y="3268412"/>
                  </a:cubicBezTo>
                  <a:cubicBezTo>
                    <a:pt x="3304502" y="3176528"/>
                    <a:pt x="3281998" y="3257616"/>
                    <a:pt x="3314700" y="3192212"/>
                  </a:cubicBezTo>
                  <a:cubicBezTo>
                    <a:pt x="3322313" y="3176987"/>
                    <a:pt x="3329681" y="3139779"/>
                    <a:pt x="3333750" y="3125537"/>
                  </a:cubicBezTo>
                  <a:cubicBezTo>
                    <a:pt x="3343093" y="3092835"/>
                    <a:pt x="3345392" y="3092729"/>
                    <a:pt x="3362325" y="3058862"/>
                  </a:cubicBezTo>
                  <a:cubicBezTo>
                    <a:pt x="3365500" y="3042987"/>
                    <a:pt x="3367590" y="3026856"/>
                    <a:pt x="3371850" y="3011237"/>
                  </a:cubicBezTo>
                  <a:cubicBezTo>
                    <a:pt x="3377134" y="2991864"/>
                    <a:pt x="3386962" y="2973778"/>
                    <a:pt x="3390900" y="2954087"/>
                  </a:cubicBezTo>
                  <a:cubicBezTo>
                    <a:pt x="3394075" y="2938212"/>
                    <a:pt x="3396165" y="2922081"/>
                    <a:pt x="3400425" y="2906462"/>
                  </a:cubicBezTo>
                  <a:cubicBezTo>
                    <a:pt x="3405709" y="2887089"/>
                    <a:pt x="3414605" y="2868793"/>
                    <a:pt x="3419475" y="2849312"/>
                  </a:cubicBezTo>
                  <a:cubicBezTo>
                    <a:pt x="3422527" y="2837105"/>
                    <a:pt x="3431693" y="2796302"/>
                    <a:pt x="3438525" y="2782637"/>
                  </a:cubicBezTo>
                  <a:cubicBezTo>
                    <a:pt x="3443645" y="2772398"/>
                    <a:pt x="3451225" y="2763587"/>
                    <a:pt x="3457575" y="2754062"/>
                  </a:cubicBezTo>
                  <a:cubicBezTo>
                    <a:pt x="3460750" y="2741362"/>
                    <a:pt x="3463504" y="2728549"/>
                    <a:pt x="3467100" y="2715962"/>
                  </a:cubicBezTo>
                  <a:cubicBezTo>
                    <a:pt x="3469858" y="2706308"/>
                    <a:pt x="3474190" y="2697127"/>
                    <a:pt x="3476625" y="2687387"/>
                  </a:cubicBezTo>
                  <a:cubicBezTo>
                    <a:pt x="3480552" y="2671681"/>
                    <a:pt x="3481030" y="2655121"/>
                    <a:pt x="3486150" y="2639762"/>
                  </a:cubicBezTo>
                  <a:cubicBezTo>
                    <a:pt x="3490640" y="2626292"/>
                    <a:pt x="3498850" y="2614362"/>
                    <a:pt x="3505200" y="2601662"/>
                  </a:cubicBezTo>
                  <a:cubicBezTo>
                    <a:pt x="3528019" y="2464750"/>
                    <a:pt x="3497248" y="2601167"/>
                    <a:pt x="3533775" y="2515937"/>
                  </a:cubicBezTo>
                  <a:cubicBezTo>
                    <a:pt x="3538932" y="2503905"/>
                    <a:pt x="3539538" y="2490376"/>
                    <a:pt x="3543300" y="2477837"/>
                  </a:cubicBezTo>
                  <a:cubicBezTo>
                    <a:pt x="3549070" y="2458603"/>
                    <a:pt x="3556000" y="2439737"/>
                    <a:pt x="3562350" y="2420687"/>
                  </a:cubicBezTo>
                  <a:cubicBezTo>
                    <a:pt x="3565525" y="2411162"/>
                    <a:pt x="3569906" y="2401957"/>
                    <a:pt x="3571875" y="2392112"/>
                  </a:cubicBezTo>
                  <a:cubicBezTo>
                    <a:pt x="3575050" y="2376237"/>
                    <a:pt x="3576280" y="2359846"/>
                    <a:pt x="3581400" y="2344487"/>
                  </a:cubicBezTo>
                  <a:cubicBezTo>
                    <a:pt x="3585890" y="2331017"/>
                    <a:pt x="3595177" y="2319570"/>
                    <a:pt x="3600450" y="2306387"/>
                  </a:cubicBezTo>
                  <a:cubicBezTo>
                    <a:pt x="3607908" y="2287743"/>
                    <a:pt x="3613150" y="2268287"/>
                    <a:pt x="3619500" y="2249237"/>
                  </a:cubicBezTo>
                  <a:cubicBezTo>
                    <a:pt x="3622675" y="2239712"/>
                    <a:pt x="3626590" y="2230402"/>
                    <a:pt x="3629025" y="2220662"/>
                  </a:cubicBezTo>
                  <a:cubicBezTo>
                    <a:pt x="3632077" y="2208455"/>
                    <a:pt x="3641243" y="2167652"/>
                    <a:pt x="3648075" y="2153987"/>
                  </a:cubicBezTo>
                  <a:cubicBezTo>
                    <a:pt x="3653195" y="2143748"/>
                    <a:pt x="3662005" y="2135651"/>
                    <a:pt x="3667125" y="2125412"/>
                  </a:cubicBezTo>
                  <a:cubicBezTo>
                    <a:pt x="3671615" y="2116432"/>
                    <a:pt x="3674008" y="2106523"/>
                    <a:pt x="3676650" y="2096837"/>
                  </a:cubicBezTo>
                  <a:cubicBezTo>
                    <a:pt x="3683539" y="2071578"/>
                    <a:pt x="3687421" y="2045475"/>
                    <a:pt x="3695700" y="2020637"/>
                  </a:cubicBezTo>
                  <a:lnTo>
                    <a:pt x="3714750" y="1963487"/>
                  </a:lnTo>
                  <a:lnTo>
                    <a:pt x="3724275" y="1934912"/>
                  </a:lnTo>
                  <a:cubicBezTo>
                    <a:pt x="3727450" y="1877762"/>
                    <a:pt x="3726700" y="1820258"/>
                    <a:pt x="3733800" y="1763462"/>
                  </a:cubicBezTo>
                  <a:lnTo>
                    <a:pt x="3762375" y="1677737"/>
                  </a:lnTo>
                  <a:lnTo>
                    <a:pt x="3781425" y="1620587"/>
                  </a:lnTo>
                  <a:cubicBezTo>
                    <a:pt x="3784600" y="1611062"/>
                    <a:pt x="3788515" y="1601752"/>
                    <a:pt x="3790950" y="1592012"/>
                  </a:cubicBezTo>
                  <a:cubicBezTo>
                    <a:pt x="3794125" y="1579312"/>
                    <a:pt x="3795318" y="1565944"/>
                    <a:pt x="3800475" y="1553912"/>
                  </a:cubicBezTo>
                  <a:cubicBezTo>
                    <a:pt x="3804984" y="1543390"/>
                    <a:pt x="3814876" y="1535798"/>
                    <a:pt x="3819525" y="1525337"/>
                  </a:cubicBezTo>
                  <a:cubicBezTo>
                    <a:pt x="3827680" y="1506987"/>
                    <a:pt x="3832225" y="1487237"/>
                    <a:pt x="3838575" y="1468187"/>
                  </a:cubicBezTo>
                  <a:cubicBezTo>
                    <a:pt x="3841750" y="1458662"/>
                    <a:pt x="3842531" y="1447966"/>
                    <a:pt x="3848100" y="1439612"/>
                  </a:cubicBezTo>
                  <a:lnTo>
                    <a:pt x="3867150" y="1411037"/>
                  </a:lnTo>
                  <a:cubicBezTo>
                    <a:pt x="3872262" y="1385477"/>
                    <a:pt x="3881914" y="1326979"/>
                    <a:pt x="3895725" y="1306262"/>
                  </a:cubicBezTo>
                  <a:cubicBezTo>
                    <a:pt x="3902075" y="1296737"/>
                    <a:pt x="3910126" y="1288148"/>
                    <a:pt x="3914775" y="1277687"/>
                  </a:cubicBezTo>
                  <a:cubicBezTo>
                    <a:pt x="3922930" y="1259337"/>
                    <a:pt x="3924845" y="1238498"/>
                    <a:pt x="3933825" y="1220537"/>
                  </a:cubicBezTo>
                  <a:cubicBezTo>
                    <a:pt x="3946525" y="1195137"/>
                    <a:pt x="3962945" y="1171278"/>
                    <a:pt x="3971925" y="1144337"/>
                  </a:cubicBezTo>
                  <a:lnTo>
                    <a:pt x="3990975" y="1087187"/>
                  </a:lnTo>
                  <a:cubicBezTo>
                    <a:pt x="3994150" y="1077662"/>
                    <a:pt x="3994931" y="1066966"/>
                    <a:pt x="4000500" y="1058612"/>
                  </a:cubicBezTo>
                  <a:cubicBezTo>
                    <a:pt x="4006850" y="1049087"/>
                    <a:pt x="4014901" y="1040498"/>
                    <a:pt x="4019550" y="1030037"/>
                  </a:cubicBezTo>
                  <a:cubicBezTo>
                    <a:pt x="4027705" y="1011687"/>
                    <a:pt x="4032250" y="991937"/>
                    <a:pt x="4038600" y="972887"/>
                  </a:cubicBezTo>
                  <a:lnTo>
                    <a:pt x="4057650" y="915737"/>
                  </a:lnTo>
                  <a:cubicBezTo>
                    <a:pt x="4060825" y="906212"/>
                    <a:pt x="4064740" y="896902"/>
                    <a:pt x="4067175" y="887162"/>
                  </a:cubicBezTo>
                  <a:cubicBezTo>
                    <a:pt x="4070350" y="874462"/>
                    <a:pt x="4072103" y="861319"/>
                    <a:pt x="4076700" y="849062"/>
                  </a:cubicBezTo>
                  <a:cubicBezTo>
                    <a:pt x="4081686" y="835767"/>
                    <a:pt x="4089400" y="823662"/>
                    <a:pt x="4095750" y="810962"/>
                  </a:cubicBezTo>
                  <a:cubicBezTo>
                    <a:pt x="4098925" y="795087"/>
                    <a:pt x="4101348" y="779043"/>
                    <a:pt x="4105275" y="763337"/>
                  </a:cubicBezTo>
                  <a:cubicBezTo>
                    <a:pt x="4110680" y="741717"/>
                    <a:pt x="4127295" y="704618"/>
                    <a:pt x="4133850" y="687137"/>
                  </a:cubicBezTo>
                  <a:cubicBezTo>
                    <a:pt x="4137375" y="677736"/>
                    <a:pt x="4138885" y="667542"/>
                    <a:pt x="4143375" y="658562"/>
                  </a:cubicBezTo>
                  <a:cubicBezTo>
                    <a:pt x="4148495" y="648323"/>
                    <a:pt x="4157776" y="640448"/>
                    <a:pt x="4162425" y="629987"/>
                  </a:cubicBezTo>
                  <a:cubicBezTo>
                    <a:pt x="4170580" y="611637"/>
                    <a:pt x="4170336" y="589545"/>
                    <a:pt x="4181475" y="572837"/>
                  </a:cubicBezTo>
                  <a:cubicBezTo>
                    <a:pt x="4236070" y="490945"/>
                    <a:pt x="4170615" y="594557"/>
                    <a:pt x="4210050" y="515687"/>
                  </a:cubicBezTo>
                  <a:cubicBezTo>
                    <a:pt x="4215170" y="505448"/>
                    <a:pt x="4224697" y="497679"/>
                    <a:pt x="4229100" y="487112"/>
                  </a:cubicBezTo>
                  <a:cubicBezTo>
                    <a:pt x="4240685" y="459308"/>
                    <a:pt x="4240967" y="426449"/>
                    <a:pt x="4257675" y="401387"/>
                  </a:cubicBezTo>
                  <a:cubicBezTo>
                    <a:pt x="4264025" y="391862"/>
                    <a:pt x="4271605" y="383051"/>
                    <a:pt x="4276725" y="372812"/>
                  </a:cubicBezTo>
                  <a:cubicBezTo>
                    <a:pt x="4281215" y="363832"/>
                    <a:pt x="4281760" y="353217"/>
                    <a:pt x="4286250" y="344237"/>
                  </a:cubicBezTo>
                  <a:cubicBezTo>
                    <a:pt x="4291370" y="333998"/>
                    <a:pt x="4300180" y="325901"/>
                    <a:pt x="4305300" y="315662"/>
                  </a:cubicBezTo>
                  <a:cubicBezTo>
                    <a:pt x="4309790" y="306682"/>
                    <a:pt x="4310335" y="296067"/>
                    <a:pt x="4314825" y="287087"/>
                  </a:cubicBezTo>
                  <a:cubicBezTo>
                    <a:pt x="4319945" y="276848"/>
                    <a:pt x="4329226" y="268973"/>
                    <a:pt x="4333875" y="258512"/>
                  </a:cubicBezTo>
                  <a:cubicBezTo>
                    <a:pt x="4367284" y="183343"/>
                    <a:pt x="4330095" y="216582"/>
                    <a:pt x="4381500" y="182312"/>
                  </a:cubicBezTo>
                  <a:cubicBezTo>
                    <a:pt x="4387850" y="163262"/>
                    <a:pt x="4386351" y="139361"/>
                    <a:pt x="4400550" y="125162"/>
                  </a:cubicBezTo>
                  <a:cubicBezTo>
                    <a:pt x="4419600" y="106112"/>
                    <a:pt x="4435284" y="82956"/>
                    <a:pt x="4457700" y="68012"/>
                  </a:cubicBezTo>
                  <a:cubicBezTo>
                    <a:pt x="4539592" y="13417"/>
                    <a:pt x="4435980" y="78872"/>
                    <a:pt x="4514850" y="39437"/>
                  </a:cubicBezTo>
                  <a:cubicBezTo>
                    <a:pt x="4525089" y="34317"/>
                    <a:pt x="4533186" y="25507"/>
                    <a:pt x="4543425" y="20387"/>
                  </a:cubicBezTo>
                  <a:cubicBezTo>
                    <a:pt x="4557090" y="13555"/>
                    <a:pt x="4597893" y="4389"/>
                    <a:pt x="4610100" y="1337"/>
                  </a:cubicBezTo>
                  <a:cubicBezTo>
                    <a:pt x="4673600" y="4512"/>
                    <a:pt x="4740014" y="-8415"/>
                    <a:pt x="4800600" y="10862"/>
                  </a:cubicBezTo>
                  <a:cubicBezTo>
                    <a:pt x="4819735" y="16950"/>
                    <a:pt x="4808511" y="51304"/>
                    <a:pt x="4819650" y="68012"/>
                  </a:cubicBezTo>
                  <a:cubicBezTo>
                    <a:pt x="4826000" y="77537"/>
                    <a:pt x="4834051" y="86126"/>
                    <a:pt x="4838700" y="96587"/>
                  </a:cubicBezTo>
                  <a:cubicBezTo>
                    <a:pt x="4846855" y="114937"/>
                    <a:pt x="4851400" y="134687"/>
                    <a:pt x="4857750" y="153737"/>
                  </a:cubicBezTo>
                  <a:lnTo>
                    <a:pt x="4876800" y="210887"/>
                  </a:lnTo>
                  <a:cubicBezTo>
                    <a:pt x="4905701" y="297590"/>
                    <a:pt x="4861368" y="160652"/>
                    <a:pt x="4895850" y="287087"/>
                  </a:cubicBezTo>
                  <a:lnTo>
                    <a:pt x="4924425" y="372812"/>
                  </a:lnTo>
                  <a:lnTo>
                    <a:pt x="4933950" y="401387"/>
                  </a:lnTo>
                  <a:cubicBezTo>
                    <a:pt x="4937125" y="410912"/>
                    <a:pt x="4938985" y="420982"/>
                    <a:pt x="4943475" y="429962"/>
                  </a:cubicBezTo>
                  <a:cubicBezTo>
                    <a:pt x="4949825" y="442662"/>
                    <a:pt x="4957252" y="454879"/>
                    <a:pt x="4962525" y="468062"/>
                  </a:cubicBezTo>
                  <a:lnTo>
                    <a:pt x="4991100" y="553787"/>
                  </a:lnTo>
                  <a:lnTo>
                    <a:pt x="5019675" y="639512"/>
                  </a:lnTo>
                  <a:cubicBezTo>
                    <a:pt x="5022850" y="649037"/>
                    <a:pt x="5024710" y="659107"/>
                    <a:pt x="5029200" y="668087"/>
                  </a:cubicBezTo>
                  <a:cubicBezTo>
                    <a:pt x="5035550" y="680787"/>
                    <a:pt x="5042977" y="693004"/>
                    <a:pt x="5048250" y="706187"/>
                  </a:cubicBezTo>
                  <a:cubicBezTo>
                    <a:pt x="5082636" y="792152"/>
                    <a:pt x="5047096" y="736399"/>
                    <a:pt x="5095875" y="801437"/>
                  </a:cubicBezTo>
                  <a:cubicBezTo>
                    <a:pt x="5105400" y="830012"/>
                    <a:pt x="5117145" y="857941"/>
                    <a:pt x="5124450" y="887162"/>
                  </a:cubicBezTo>
                  <a:cubicBezTo>
                    <a:pt x="5127502" y="899369"/>
                    <a:pt x="5136668" y="940172"/>
                    <a:pt x="5143500" y="953837"/>
                  </a:cubicBezTo>
                  <a:cubicBezTo>
                    <a:pt x="5148620" y="964076"/>
                    <a:pt x="5156200" y="972887"/>
                    <a:pt x="5162550" y="982412"/>
                  </a:cubicBezTo>
                  <a:cubicBezTo>
                    <a:pt x="5189896" y="1091795"/>
                    <a:pt x="5151658" y="956997"/>
                    <a:pt x="5191125" y="1049087"/>
                  </a:cubicBezTo>
                  <a:cubicBezTo>
                    <a:pt x="5209436" y="1091813"/>
                    <a:pt x="5191639" y="1078691"/>
                    <a:pt x="5210175" y="1115762"/>
                  </a:cubicBezTo>
                  <a:cubicBezTo>
                    <a:pt x="5215295" y="1126001"/>
                    <a:pt x="5222875" y="1134812"/>
                    <a:pt x="5229225" y="1144337"/>
                  </a:cubicBezTo>
                  <a:cubicBezTo>
                    <a:pt x="5236781" y="1182117"/>
                    <a:pt x="5246312" y="1233697"/>
                    <a:pt x="5257800" y="1268162"/>
                  </a:cubicBezTo>
                  <a:cubicBezTo>
                    <a:pt x="5260975" y="1277687"/>
                    <a:pt x="5262835" y="1287757"/>
                    <a:pt x="5267325" y="1296737"/>
                  </a:cubicBezTo>
                  <a:cubicBezTo>
                    <a:pt x="5272445" y="1306976"/>
                    <a:pt x="5280025" y="1315787"/>
                    <a:pt x="5286375" y="1325312"/>
                  </a:cubicBezTo>
                  <a:cubicBezTo>
                    <a:pt x="5289550" y="1338012"/>
                    <a:pt x="5292304" y="1350825"/>
                    <a:pt x="5295900" y="1363412"/>
                  </a:cubicBezTo>
                  <a:cubicBezTo>
                    <a:pt x="5298658" y="1373066"/>
                    <a:pt x="5303167" y="1382204"/>
                    <a:pt x="5305425" y="1391987"/>
                  </a:cubicBezTo>
                  <a:cubicBezTo>
                    <a:pt x="5312706" y="1423537"/>
                    <a:pt x="5314236" y="1456520"/>
                    <a:pt x="5324475" y="1487237"/>
                  </a:cubicBezTo>
                  <a:cubicBezTo>
                    <a:pt x="5346248" y="1552556"/>
                    <a:pt x="5320537" y="1471485"/>
                    <a:pt x="5343525" y="1563437"/>
                  </a:cubicBezTo>
                  <a:cubicBezTo>
                    <a:pt x="5345960" y="1573177"/>
                    <a:pt x="5350792" y="1582229"/>
                    <a:pt x="5353050" y="1592012"/>
                  </a:cubicBezTo>
                  <a:cubicBezTo>
                    <a:pt x="5360331" y="1623562"/>
                    <a:pt x="5364247" y="1655850"/>
                    <a:pt x="5372100" y="1687262"/>
                  </a:cubicBezTo>
                  <a:cubicBezTo>
                    <a:pt x="5375275" y="1699962"/>
                    <a:pt x="5379283" y="1712482"/>
                    <a:pt x="5381625" y="1725362"/>
                  </a:cubicBezTo>
                  <a:cubicBezTo>
                    <a:pt x="5385641" y="1747451"/>
                    <a:pt x="5386747" y="1770022"/>
                    <a:pt x="5391150" y="1792037"/>
                  </a:cubicBezTo>
                  <a:cubicBezTo>
                    <a:pt x="5393119" y="1801882"/>
                    <a:pt x="5398240" y="1810872"/>
                    <a:pt x="5400675" y="1820612"/>
                  </a:cubicBezTo>
                  <a:cubicBezTo>
                    <a:pt x="5404602" y="1836318"/>
                    <a:pt x="5405940" y="1852618"/>
                    <a:pt x="5410200" y="1868237"/>
                  </a:cubicBezTo>
                  <a:cubicBezTo>
                    <a:pt x="5415484" y="1887610"/>
                    <a:pt x="5422900" y="1906337"/>
                    <a:pt x="5429250" y="1925387"/>
                  </a:cubicBezTo>
                  <a:lnTo>
                    <a:pt x="5438775" y="1953962"/>
                  </a:lnTo>
                  <a:cubicBezTo>
                    <a:pt x="5441950" y="1963487"/>
                    <a:pt x="5442731" y="1974183"/>
                    <a:pt x="5448300" y="1982537"/>
                  </a:cubicBezTo>
                  <a:cubicBezTo>
                    <a:pt x="5484909" y="2037451"/>
                    <a:pt x="5453214" y="1984478"/>
                    <a:pt x="5476875" y="2039687"/>
                  </a:cubicBezTo>
                  <a:cubicBezTo>
                    <a:pt x="5501770" y="2097775"/>
                    <a:pt x="5492821" y="2058949"/>
                    <a:pt x="5514975" y="2125412"/>
                  </a:cubicBezTo>
                  <a:cubicBezTo>
                    <a:pt x="5524753" y="2154746"/>
                    <a:pt x="5526476" y="2180940"/>
                    <a:pt x="5534025" y="2211137"/>
                  </a:cubicBezTo>
                  <a:cubicBezTo>
                    <a:pt x="5536460" y="2220877"/>
                    <a:pt x="5541292" y="2229929"/>
                    <a:pt x="5543550" y="2239712"/>
                  </a:cubicBezTo>
                  <a:cubicBezTo>
                    <a:pt x="5550831" y="2271262"/>
                    <a:pt x="5552361" y="2304245"/>
                    <a:pt x="5562600" y="2334962"/>
                  </a:cubicBezTo>
                  <a:cubicBezTo>
                    <a:pt x="5568950" y="2354012"/>
                    <a:pt x="5576780" y="2372631"/>
                    <a:pt x="5581650" y="2392112"/>
                  </a:cubicBezTo>
                  <a:cubicBezTo>
                    <a:pt x="5626349" y="2570909"/>
                    <a:pt x="5583518" y="2407865"/>
                    <a:pt x="5610225" y="2496887"/>
                  </a:cubicBezTo>
                  <a:cubicBezTo>
                    <a:pt x="5616867" y="2519027"/>
                    <a:pt x="5624078" y="2541040"/>
                    <a:pt x="5629275" y="2563562"/>
                  </a:cubicBezTo>
                  <a:cubicBezTo>
                    <a:pt x="5633618" y="2582380"/>
                    <a:pt x="5633251" y="2602214"/>
                    <a:pt x="5638800" y="2620712"/>
                  </a:cubicBezTo>
                  <a:cubicBezTo>
                    <a:pt x="5642880" y="2634312"/>
                    <a:pt x="5651500" y="2646112"/>
                    <a:pt x="5657850" y="2658812"/>
                  </a:cubicBezTo>
                  <a:cubicBezTo>
                    <a:pt x="5661025" y="2681037"/>
                    <a:pt x="5662972" y="2703472"/>
                    <a:pt x="5667375" y="2725487"/>
                  </a:cubicBezTo>
                  <a:cubicBezTo>
                    <a:pt x="5669344" y="2735332"/>
                    <a:pt x="5674142" y="2744408"/>
                    <a:pt x="5676900" y="2754062"/>
                  </a:cubicBezTo>
                  <a:cubicBezTo>
                    <a:pt x="5680496" y="2766649"/>
                    <a:pt x="5682575" y="2779650"/>
                    <a:pt x="5686425" y="2792162"/>
                  </a:cubicBezTo>
                  <a:cubicBezTo>
                    <a:pt x="5695283" y="2820951"/>
                    <a:pt x="5709093" y="2848351"/>
                    <a:pt x="5715000" y="2877887"/>
                  </a:cubicBezTo>
                  <a:cubicBezTo>
                    <a:pt x="5728463" y="2945203"/>
                    <a:pt x="5719405" y="2910153"/>
                    <a:pt x="5743575" y="2982662"/>
                  </a:cubicBezTo>
                  <a:cubicBezTo>
                    <a:pt x="5746750" y="3004887"/>
                    <a:pt x="5748697" y="3027322"/>
                    <a:pt x="5753100" y="3049337"/>
                  </a:cubicBezTo>
                  <a:cubicBezTo>
                    <a:pt x="5755069" y="3059182"/>
                    <a:pt x="5760656" y="3068067"/>
                    <a:pt x="5762625" y="3077912"/>
                  </a:cubicBezTo>
                  <a:cubicBezTo>
                    <a:pt x="5767028" y="3099927"/>
                    <a:pt x="5767747" y="3122572"/>
                    <a:pt x="5772150" y="3144587"/>
                  </a:cubicBezTo>
                  <a:cubicBezTo>
                    <a:pt x="5774119" y="3154432"/>
                    <a:pt x="5779240" y="3163422"/>
                    <a:pt x="5781675" y="3173162"/>
                  </a:cubicBezTo>
                  <a:lnTo>
                    <a:pt x="5800725" y="3249362"/>
                  </a:lnTo>
                  <a:cubicBezTo>
                    <a:pt x="5803900" y="3271587"/>
                    <a:pt x="5805202" y="3294161"/>
                    <a:pt x="5810250" y="3316037"/>
                  </a:cubicBezTo>
                  <a:cubicBezTo>
                    <a:pt x="5814765" y="3335603"/>
                    <a:pt x="5825999" y="3353380"/>
                    <a:pt x="5829300" y="3373187"/>
                  </a:cubicBezTo>
                  <a:cubicBezTo>
                    <a:pt x="5855510" y="3530448"/>
                    <a:pt x="5824902" y="3365119"/>
                    <a:pt x="5848350" y="3458912"/>
                  </a:cubicBezTo>
                  <a:cubicBezTo>
                    <a:pt x="5853784" y="3480649"/>
                    <a:pt x="5856514" y="3513339"/>
                    <a:pt x="5867400" y="3535112"/>
                  </a:cubicBezTo>
                  <a:cubicBezTo>
                    <a:pt x="5872520" y="3545351"/>
                    <a:pt x="5880100" y="3554162"/>
                    <a:pt x="5886450" y="3563687"/>
                  </a:cubicBezTo>
                  <a:cubicBezTo>
                    <a:pt x="5909031" y="3676593"/>
                    <a:pt x="5879350" y="3559619"/>
                    <a:pt x="5915025" y="3639887"/>
                  </a:cubicBezTo>
                  <a:cubicBezTo>
                    <a:pt x="5923180" y="3658237"/>
                    <a:pt x="5922936" y="3680329"/>
                    <a:pt x="5934075" y="3697037"/>
                  </a:cubicBezTo>
                  <a:lnTo>
                    <a:pt x="5972175" y="3754187"/>
                  </a:lnTo>
                  <a:cubicBezTo>
                    <a:pt x="5991113" y="3829940"/>
                    <a:pt x="5967099" y="3754829"/>
                    <a:pt x="6010275" y="3830387"/>
                  </a:cubicBezTo>
                  <a:cubicBezTo>
                    <a:pt x="6015256" y="3839104"/>
                    <a:pt x="6015310" y="3849982"/>
                    <a:pt x="6019800" y="3858962"/>
                  </a:cubicBezTo>
                  <a:cubicBezTo>
                    <a:pt x="6024920" y="3869201"/>
                    <a:pt x="6033730" y="3877298"/>
                    <a:pt x="6038850" y="3887537"/>
                  </a:cubicBezTo>
                  <a:cubicBezTo>
                    <a:pt x="6043340" y="3896517"/>
                    <a:pt x="6043499" y="3907335"/>
                    <a:pt x="6048375" y="3916112"/>
                  </a:cubicBezTo>
                  <a:cubicBezTo>
                    <a:pt x="6059494" y="3936126"/>
                    <a:pt x="6086475" y="3973262"/>
                    <a:pt x="6086475" y="3973262"/>
                  </a:cubicBezTo>
                  <a:cubicBezTo>
                    <a:pt x="6089527" y="3985469"/>
                    <a:pt x="6098693" y="4026272"/>
                    <a:pt x="6105525" y="4039937"/>
                  </a:cubicBezTo>
                  <a:cubicBezTo>
                    <a:pt x="6112489" y="4053865"/>
                    <a:pt x="6146678" y="4097983"/>
                    <a:pt x="6153150" y="4106612"/>
                  </a:cubicBezTo>
                  <a:cubicBezTo>
                    <a:pt x="6160499" y="4128658"/>
                    <a:pt x="6185657" y="4209725"/>
                    <a:pt x="6200775" y="4239962"/>
                  </a:cubicBezTo>
                  <a:cubicBezTo>
                    <a:pt x="6205895" y="4250201"/>
                    <a:pt x="6213475" y="4259012"/>
                    <a:pt x="6219825" y="4268537"/>
                  </a:cubicBezTo>
                  <a:cubicBezTo>
                    <a:pt x="6235472" y="4346770"/>
                    <a:pt x="6219552" y="4288891"/>
                    <a:pt x="6257925" y="4373312"/>
                  </a:cubicBezTo>
                  <a:cubicBezTo>
                    <a:pt x="6291213" y="4446545"/>
                    <a:pt x="6260805" y="4396681"/>
                    <a:pt x="6296025" y="4449512"/>
                  </a:cubicBezTo>
                  <a:cubicBezTo>
                    <a:pt x="6297399" y="4456382"/>
                    <a:pt x="6306707" y="4513160"/>
                    <a:pt x="6315075" y="4525712"/>
                  </a:cubicBezTo>
                  <a:cubicBezTo>
                    <a:pt x="6322547" y="4536920"/>
                    <a:pt x="6334125" y="4544762"/>
                    <a:pt x="6343650" y="4554287"/>
                  </a:cubicBezTo>
                  <a:cubicBezTo>
                    <a:pt x="6346825" y="4566987"/>
                    <a:pt x="6348018" y="4580355"/>
                    <a:pt x="6353175" y="4592387"/>
                  </a:cubicBezTo>
                  <a:cubicBezTo>
                    <a:pt x="6363121" y="4615594"/>
                    <a:pt x="6383636" y="4632373"/>
                    <a:pt x="6400800" y="4649537"/>
                  </a:cubicBezTo>
                  <a:cubicBezTo>
                    <a:pt x="6417002" y="4698143"/>
                    <a:pt x="6399982" y="4661283"/>
                    <a:pt x="6438900" y="4706687"/>
                  </a:cubicBezTo>
                  <a:cubicBezTo>
                    <a:pt x="6449231" y="4718740"/>
                    <a:pt x="6457144" y="4732734"/>
                    <a:pt x="6467475" y="4744787"/>
                  </a:cubicBezTo>
                  <a:cubicBezTo>
                    <a:pt x="6476241" y="4755014"/>
                    <a:pt x="6487284" y="4763135"/>
                    <a:pt x="6496050" y="4773362"/>
                  </a:cubicBezTo>
                  <a:cubicBezTo>
                    <a:pt x="6506381" y="4785415"/>
                    <a:pt x="6514294" y="4799409"/>
                    <a:pt x="6524625" y="4811462"/>
                  </a:cubicBezTo>
                  <a:cubicBezTo>
                    <a:pt x="6533391" y="4821689"/>
                    <a:pt x="6544576" y="4829689"/>
                    <a:pt x="6553200" y="4840037"/>
                  </a:cubicBezTo>
                  <a:cubicBezTo>
                    <a:pt x="6560529" y="4848831"/>
                    <a:pt x="6564921" y="4859818"/>
                    <a:pt x="6572250" y="4868612"/>
                  </a:cubicBezTo>
                  <a:cubicBezTo>
                    <a:pt x="6580874" y="4878960"/>
                    <a:pt x="6592995" y="4886226"/>
                    <a:pt x="6600825" y="4897187"/>
                  </a:cubicBezTo>
                  <a:cubicBezTo>
                    <a:pt x="6619502" y="4923334"/>
                    <a:pt x="6616427" y="4941364"/>
                    <a:pt x="6638925" y="4963862"/>
                  </a:cubicBezTo>
                  <a:cubicBezTo>
                    <a:pt x="6647020" y="4971957"/>
                    <a:pt x="6657975" y="4976562"/>
                    <a:pt x="6667500" y="4982912"/>
                  </a:cubicBezTo>
                  <a:cubicBezTo>
                    <a:pt x="6680200" y="5001962"/>
                    <a:pt x="6695361" y="5019584"/>
                    <a:pt x="6705600" y="5040062"/>
                  </a:cubicBezTo>
                  <a:cubicBezTo>
                    <a:pt x="6717245" y="5063353"/>
                    <a:pt x="6726871" y="5086542"/>
                    <a:pt x="6743700" y="5106737"/>
                  </a:cubicBezTo>
                  <a:cubicBezTo>
                    <a:pt x="6752324" y="5117085"/>
                    <a:pt x="6763651" y="5124964"/>
                    <a:pt x="6772275" y="5135312"/>
                  </a:cubicBezTo>
                  <a:cubicBezTo>
                    <a:pt x="6779604" y="5144106"/>
                    <a:pt x="6783787" y="5155272"/>
                    <a:pt x="6791325" y="5163887"/>
                  </a:cubicBezTo>
                  <a:cubicBezTo>
                    <a:pt x="6806109" y="5180783"/>
                    <a:pt x="6824166" y="5194616"/>
                    <a:pt x="6838950" y="5211512"/>
                  </a:cubicBezTo>
                  <a:cubicBezTo>
                    <a:pt x="6879944" y="5258363"/>
                    <a:pt x="6840018" y="5220525"/>
                    <a:pt x="6867525" y="5268662"/>
                  </a:cubicBezTo>
                  <a:cubicBezTo>
                    <a:pt x="6893468" y="5314062"/>
                    <a:pt x="6893966" y="5298486"/>
                    <a:pt x="6924675" y="5335337"/>
                  </a:cubicBezTo>
                  <a:cubicBezTo>
                    <a:pt x="6932004" y="5344131"/>
                    <a:pt x="6935630" y="5355817"/>
                    <a:pt x="6943725" y="5363912"/>
                  </a:cubicBezTo>
                  <a:cubicBezTo>
                    <a:pt x="6958100" y="5378287"/>
                    <a:pt x="6976975" y="5387637"/>
                    <a:pt x="6991350" y="5402012"/>
                  </a:cubicBezTo>
                  <a:cubicBezTo>
                    <a:pt x="7054850" y="5465512"/>
                    <a:pt x="6962775" y="5398837"/>
                    <a:pt x="7038975" y="5449637"/>
                  </a:cubicBezTo>
                  <a:cubicBezTo>
                    <a:pt x="7089775" y="5525837"/>
                    <a:pt x="7023100" y="5433762"/>
                    <a:pt x="7086600" y="5497262"/>
                  </a:cubicBezTo>
                  <a:cubicBezTo>
                    <a:pt x="7129684" y="5540346"/>
                    <a:pt x="7078595" y="5516819"/>
                    <a:pt x="7134225" y="5535362"/>
                  </a:cubicBezTo>
                  <a:cubicBezTo>
                    <a:pt x="7146925" y="5548062"/>
                    <a:pt x="7157710" y="5563023"/>
                    <a:pt x="7172325" y="5573462"/>
                  </a:cubicBezTo>
                  <a:cubicBezTo>
                    <a:pt x="7251053" y="5629696"/>
                    <a:pt x="7250747" y="5625003"/>
                    <a:pt x="7324725" y="5649662"/>
                  </a:cubicBezTo>
                  <a:lnTo>
                    <a:pt x="7353300" y="5659187"/>
                  </a:lnTo>
                  <a:cubicBezTo>
                    <a:pt x="7362825" y="5662362"/>
                    <a:pt x="7372135" y="5666277"/>
                    <a:pt x="7381875" y="5668712"/>
                  </a:cubicBezTo>
                  <a:cubicBezTo>
                    <a:pt x="7394575" y="5671887"/>
                    <a:pt x="7406999" y="5676507"/>
                    <a:pt x="7419975" y="5678237"/>
                  </a:cubicBezTo>
                  <a:cubicBezTo>
                    <a:pt x="7454736" y="5682872"/>
                    <a:pt x="7489825" y="5684587"/>
                    <a:pt x="7524750" y="5687762"/>
                  </a:cubicBezTo>
                  <a:cubicBezTo>
                    <a:pt x="7611837" y="5705179"/>
                    <a:pt x="7545261" y="5693623"/>
                    <a:pt x="7677150" y="5706812"/>
                  </a:cubicBezTo>
                  <a:cubicBezTo>
                    <a:pt x="7897332" y="5728830"/>
                    <a:pt x="7623757" y="5712121"/>
                    <a:pt x="8077200" y="5725862"/>
                  </a:cubicBezTo>
                  <a:lnTo>
                    <a:pt x="9086850" y="5716337"/>
                  </a:lnTo>
                  <a:cubicBezTo>
                    <a:pt x="9140911" y="5715458"/>
                    <a:pt x="9194835" y="5710532"/>
                    <a:pt x="9248775" y="5706812"/>
                  </a:cubicBezTo>
                  <a:cubicBezTo>
                    <a:pt x="9286916" y="5704182"/>
                    <a:pt x="9363075" y="5697287"/>
                    <a:pt x="9363075" y="5697287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 rot="3182301">
              <a:off x="1591660" y="4296644"/>
              <a:ext cx="2133847" cy="1039396"/>
            </a:xfrm>
            <a:custGeom>
              <a:avLst/>
              <a:gdLst>
                <a:gd name="connsiteX0" fmla="*/ 0 w 9363075"/>
                <a:gd name="connsiteY0" fmla="*/ 5582987 h 5725862"/>
                <a:gd name="connsiteX1" fmla="*/ 142875 w 9363075"/>
                <a:gd name="connsiteY1" fmla="*/ 5611562 h 5725862"/>
                <a:gd name="connsiteX2" fmla="*/ 171450 w 9363075"/>
                <a:gd name="connsiteY2" fmla="*/ 5621087 h 5725862"/>
                <a:gd name="connsiteX3" fmla="*/ 247650 w 9363075"/>
                <a:gd name="connsiteY3" fmla="*/ 5630612 h 5725862"/>
                <a:gd name="connsiteX4" fmla="*/ 790575 w 9363075"/>
                <a:gd name="connsiteY4" fmla="*/ 5621087 h 5725862"/>
                <a:gd name="connsiteX5" fmla="*/ 857250 w 9363075"/>
                <a:gd name="connsiteY5" fmla="*/ 5611562 h 5725862"/>
                <a:gd name="connsiteX6" fmla="*/ 1076325 w 9363075"/>
                <a:gd name="connsiteY6" fmla="*/ 5602037 h 5725862"/>
                <a:gd name="connsiteX7" fmla="*/ 1162050 w 9363075"/>
                <a:gd name="connsiteY7" fmla="*/ 5592512 h 5725862"/>
                <a:gd name="connsiteX8" fmla="*/ 1219200 w 9363075"/>
                <a:gd name="connsiteY8" fmla="*/ 5582987 h 5725862"/>
                <a:gd name="connsiteX9" fmla="*/ 1266825 w 9363075"/>
                <a:gd name="connsiteY9" fmla="*/ 5573462 h 5725862"/>
                <a:gd name="connsiteX10" fmla="*/ 1362075 w 9363075"/>
                <a:gd name="connsiteY10" fmla="*/ 5563937 h 5725862"/>
                <a:gd name="connsiteX11" fmla="*/ 1457325 w 9363075"/>
                <a:gd name="connsiteY11" fmla="*/ 5544887 h 5725862"/>
                <a:gd name="connsiteX12" fmla="*/ 1485900 w 9363075"/>
                <a:gd name="connsiteY12" fmla="*/ 5535362 h 5725862"/>
                <a:gd name="connsiteX13" fmla="*/ 1609725 w 9363075"/>
                <a:gd name="connsiteY13" fmla="*/ 5516312 h 5725862"/>
                <a:gd name="connsiteX14" fmla="*/ 1762125 w 9363075"/>
                <a:gd name="connsiteY14" fmla="*/ 5497262 h 5725862"/>
                <a:gd name="connsiteX15" fmla="*/ 1790700 w 9363075"/>
                <a:gd name="connsiteY15" fmla="*/ 5487737 h 5725862"/>
                <a:gd name="connsiteX16" fmla="*/ 1885950 w 9363075"/>
                <a:gd name="connsiteY16" fmla="*/ 5478212 h 5725862"/>
                <a:gd name="connsiteX17" fmla="*/ 2009775 w 9363075"/>
                <a:gd name="connsiteY17" fmla="*/ 5449637 h 5725862"/>
                <a:gd name="connsiteX18" fmla="*/ 2066925 w 9363075"/>
                <a:gd name="connsiteY18" fmla="*/ 5430587 h 5725862"/>
                <a:gd name="connsiteX19" fmla="*/ 2095500 w 9363075"/>
                <a:gd name="connsiteY19" fmla="*/ 5421062 h 5725862"/>
                <a:gd name="connsiteX20" fmla="*/ 2152650 w 9363075"/>
                <a:gd name="connsiteY20" fmla="*/ 5382962 h 5725862"/>
                <a:gd name="connsiteX21" fmla="*/ 2171700 w 9363075"/>
                <a:gd name="connsiteY21" fmla="*/ 5354387 h 5725862"/>
                <a:gd name="connsiteX22" fmla="*/ 2228850 w 9363075"/>
                <a:gd name="connsiteY22" fmla="*/ 5316287 h 5725862"/>
                <a:gd name="connsiteX23" fmla="*/ 2276475 w 9363075"/>
                <a:gd name="connsiteY23" fmla="*/ 5268662 h 5725862"/>
                <a:gd name="connsiteX24" fmla="*/ 2295525 w 9363075"/>
                <a:gd name="connsiteY24" fmla="*/ 5240087 h 5725862"/>
                <a:gd name="connsiteX25" fmla="*/ 2324100 w 9363075"/>
                <a:gd name="connsiteY25" fmla="*/ 5221037 h 5725862"/>
                <a:gd name="connsiteX26" fmla="*/ 2381250 w 9363075"/>
                <a:gd name="connsiteY26" fmla="*/ 5163887 h 5725862"/>
                <a:gd name="connsiteX27" fmla="*/ 2409825 w 9363075"/>
                <a:gd name="connsiteY27" fmla="*/ 5135312 h 5725862"/>
                <a:gd name="connsiteX28" fmla="*/ 2457450 w 9363075"/>
                <a:gd name="connsiteY28" fmla="*/ 5087687 h 5725862"/>
                <a:gd name="connsiteX29" fmla="*/ 2476500 w 9363075"/>
                <a:gd name="connsiteY29" fmla="*/ 5049587 h 5725862"/>
                <a:gd name="connsiteX30" fmla="*/ 2505075 w 9363075"/>
                <a:gd name="connsiteY30" fmla="*/ 5021012 h 5725862"/>
                <a:gd name="connsiteX31" fmla="*/ 2543175 w 9363075"/>
                <a:gd name="connsiteY31" fmla="*/ 4973387 h 5725862"/>
                <a:gd name="connsiteX32" fmla="*/ 2676525 w 9363075"/>
                <a:gd name="connsiteY32" fmla="*/ 4773362 h 5725862"/>
                <a:gd name="connsiteX33" fmla="*/ 2714625 w 9363075"/>
                <a:gd name="connsiteY33" fmla="*/ 4716212 h 5725862"/>
                <a:gd name="connsiteX34" fmla="*/ 2733675 w 9363075"/>
                <a:gd name="connsiteY34" fmla="*/ 4687637 h 5725862"/>
                <a:gd name="connsiteX35" fmla="*/ 2743200 w 9363075"/>
                <a:gd name="connsiteY35" fmla="*/ 4659062 h 5725862"/>
                <a:gd name="connsiteX36" fmla="*/ 2781300 w 9363075"/>
                <a:gd name="connsiteY36" fmla="*/ 4601912 h 5725862"/>
                <a:gd name="connsiteX37" fmla="*/ 2819400 w 9363075"/>
                <a:gd name="connsiteY37" fmla="*/ 4516187 h 5725862"/>
                <a:gd name="connsiteX38" fmla="*/ 2847975 w 9363075"/>
                <a:gd name="connsiteY38" fmla="*/ 4459037 h 5725862"/>
                <a:gd name="connsiteX39" fmla="*/ 2857500 w 9363075"/>
                <a:gd name="connsiteY39" fmla="*/ 4420937 h 5725862"/>
                <a:gd name="connsiteX40" fmla="*/ 2876550 w 9363075"/>
                <a:gd name="connsiteY40" fmla="*/ 4363787 h 5725862"/>
                <a:gd name="connsiteX41" fmla="*/ 2905125 w 9363075"/>
                <a:gd name="connsiteY41" fmla="*/ 4278062 h 5725862"/>
                <a:gd name="connsiteX42" fmla="*/ 2933700 w 9363075"/>
                <a:gd name="connsiteY42" fmla="*/ 4192337 h 5725862"/>
                <a:gd name="connsiteX43" fmla="*/ 2943225 w 9363075"/>
                <a:gd name="connsiteY43" fmla="*/ 4163762 h 5725862"/>
                <a:gd name="connsiteX44" fmla="*/ 2962275 w 9363075"/>
                <a:gd name="connsiteY44" fmla="*/ 4125662 h 5725862"/>
                <a:gd name="connsiteX45" fmla="*/ 2981325 w 9363075"/>
                <a:gd name="connsiteY45" fmla="*/ 4068512 h 5725862"/>
                <a:gd name="connsiteX46" fmla="*/ 3019425 w 9363075"/>
                <a:gd name="connsiteY46" fmla="*/ 4011362 h 5725862"/>
                <a:gd name="connsiteX47" fmla="*/ 3048000 w 9363075"/>
                <a:gd name="connsiteY47" fmla="*/ 3916112 h 5725862"/>
                <a:gd name="connsiteX48" fmla="*/ 3086100 w 9363075"/>
                <a:gd name="connsiteY48" fmla="*/ 3830387 h 5725862"/>
                <a:gd name="connsiteX49" fmla="*/ 3105150 w 9363075"/>
                <a:gd name="connsiteY49" fmla="*/ 3792287 h 5725862"/>
                <a:gd name="connsiteX50" fmla="*/ 3143250 w 9363075"/>
                <a:gd name="connsiteY50" fmla="*/ 3687512 h 5725862"/>
                <a:gd name="connsiteX51" fmla="*/ 3152775 w 9363075"/>
                <a:gd name="connsiteY51" fmla="*/ 3649412 h 5725862"/>
                <a:gd name="connsiteX52" fmla="*/ 3171825 w 9363075"/>
                <a:gd name="connsiteY52" fmla="*/ 3592262 h 5725862"/>
                <a:gd name="connsiteX53" fmla="*/ 3190875 w 9363075"/>
                <a:gd name="connsiteY53" fmla="*/ 3516062 h 5725862"/>
                <a:gd name="connsiteX54" fmla="*/ 3228975 w 9363075"/>
                <a:gd name="connsiteY54" fmla="*/ 3439862 h 5725862"/>
                <a:gd name="connsiteX55" fmla="*/ 3238500 w 9363075"/>
                <a:gd name="connsiteY55" fmla="*/ 3392237 h 5725862"/>
                <a:gd name="connsiteX56" fmla="*/ 3257550 w 9363075"/>
                <a:gd name="connsiteY56" fmla="*/ 3354137 h 5725862"/>
                <a:gd name="connsiteX57" fmla="*/ 3286125 w 9363075"/>
                <a:gd name="connsiteY57" fmla="*/ 3268412 h 5725862"/>
                <a:gd name="connsiteX58" fmla="*/ 3314700 w 9363075"/>
                <a:gd name="connsiteY58" fmla="*/ 3192212 h 5725862"/>
                <a:gd name="connsiteX59" fmla="*/ 3333750 w 9363075"/>
                <a:gd name="connsiteY59" fmla="*/ 3125537 h 5725862"/>
                <a:gd name="connsiteX60" fmla="*/ 3362325 w 9363075"/>
                <a:gd name="connsiteY60" fmla="*/ 3058862 h 5725862"/>
                <a:gd name="connsiteX61" fmla="*/ 3371850 w 9363075"/>
                <a:gd name="connsiteY61" fmla="*/ 3011237 h 5725862"/>
                <a:gd name="connsiteX62" fmla="*/ 3390900 w 9363075"/>
                <a:gd name="connsiteY62" fmla="*/ 2954087 h 5725862"/>
                <a:gd name="connsiteX63" fmla="*/ 3400425 w 9363075"/>
                <a:gd name="connsiteY63" fmla="*/ 2906462 h 5725862"/>
                <a:gd name="connsiteX64" fmla="*/ 3419475 w 9363075"/>
                <a:gd name="connsiteY64" fmla="*/ 2849312 h 5725862"/>
                <a:gd name="connsiteX65" fmla="*/ 3438525 w 9363075"/>
                <a:gd name="connsiteY65" fmla="*/ 2782637 h 5725862"/>
                <a:gd name="connsiteX66" fmla="*/ 3457575 w 9363075"/>
                <a:gd name="connsiteY66" fmla="*/ 2754062 h 5725862"/>
                <a:gd name="connsiteX67" fmla="*/ 3467100 w 9363075"/>
                <a:gd name="connsiteY67" fmla="*/ 2715962 h 5725862"/>
                <a:gd name="connsiteX68" fmla="*/ 3476625 w 9363075"/>
                <a:gd name="connsiteY68" fmla="*/ 2687387 h 5725862"/>
                <a:gd name="connsiteX69" fmla="*/ 3486150 w 9363075"/>
                <a:gd name="connsiteY69" fmla="*/ 2639762 h 5725862"/>
                <a:gd name="connsiteX70" fmla="*/ 3505200 w 9363075"/>
                <a:gd name="connsiteY70" fmla="*/ 2601662 h 5725862"/>
                <a:gd name="connsiteX71" fmla="*/ 3533775 w 9363075"/>
                <a:gd name="connsiteY71" fmla="*/ 2515937 h 5725862"/>
                <a:gd name="connsiteX72" fmla="*/ 3543300 w 9363075"/>
                <a:gd name="connsiteY72" fmla="*/ 2477837 h 5725862"/>
                <a:gd name="connsiteX73" fmla="*/ 3562350 w 9363075"/>
                <a:gd name="connsiteY73" fmla="*/ 2420687 h 5725862"/>
                <a:gd name="connsiteX74" fmla="*/ 3571875 w 9363075"/>
                <a:gd name="connsiteY74" fmla="*/ 2392112 h 5725862"/>
                <a:gd name="connsiteX75" fmla="*/ 3581400 w 9363075"/>
                <a:gd name="connsiteY75" fmla="*/ 2344487 h 5725862"/>
                <a:gd name="connsiteX76" fmla="*/ 3600450 w 9363075"/>
                <a:gd name="connsiteY76" fmla="*/ 2306387 h 5725862"/>
                <a:gd name="connsiteX77" fmla="*/ 3619500 w 9363075"/>
                <a:gd name="connsiteY77" fmla="*/ 2249237 h 5725862"/>
                <a:gd name="connsiteX78" fmla="*/ 3629025 w 9363075"/>
                <a:gd name="connsiteY78" fmla="*/ 2220662 h 5725862"/>
                <a:gd name="connsiteX79" fmla="*/ 3648075 w 9363075"/>
                <a:gd name="connsiteY79" fmla="*/ 2153987 h 5725862"/>
                <a:gd name="connsiteX80" fmla="*/ 3667125 w 9363075"/>
                <a:gd name="connsiteY80" fmla="*/ 2125412 h 5725862"/>
                <a:gd name="connsiteX81" fmla="*/ 3676650 w 9363075"/>
                <a:gd name="connsiteY81" fmla="*/ 2096837 h 5725862"/>
                <a:gd name="connsiteX82" fmla="*/ 3695700 w 9363075"/>
                <a:gd name="connsiteY82" fmla="*/ 2020637 h 5725862"/>
                <a:gd name="connsiteX83" fmla="*/ 3714750 w 9363075"/>
                <a:gd name="connsiteY83" fmla="*/ 1963487 h 5725862"/>
                <a:gd name="connsiteX84" fmla="*/ 3724275 w 9363075"/>
                <a:gd name="connsiteY84" fmla="*/ 1934912 h 5725862"/>
                <a:gd name="connsiteX85" fmla="*/ 3733800 w 9363075"/>
                <a:gd name="connsiteY85" fmla="*/ 1763462 h 5725862"/>
                <a:gd name="connsiteX86" fmla="*/ 3762375 w 9363075"/>
                <a:gd name="connsiteY86" fmla="*/ 1677737 h 5725862"/>
                <a:gd name="connsiteX87" fmla="*/ 3781425 w 9363075"/>
                <a:gd name="connsiteY87" fmla="*/ 1620587 h 5725862"/>
                <a:gd name="connsiteX88" fmla="*/ 3790950 w 9363075"/>
                <a:gd name="connsiteY88" fmla="*/ 1592012 h 5725862"/>
                <a:gd name="connsiteX89" fmla="*/ 3800475 w 9363075"/>
                <a:gd name="connsiteY89" fmla="*/ 1553912 h 5725862"/>
                <a:gd name="connsiteX90" fmla="*/ 3819525 w 9363075"/>
                <a:gd name="connsiteY90" fmla="*/ 1525337 h 5725862"/>
                <a:gd name="connsiteX91" fmla="*/ 3838575 w 9363075"/>
                <a:gd name="connsiteY91" fmla="*/ 1468187 h 5725862"/>
                <a:gd name="connsiteX92" fmla="*/ 3848100 w 9363075"/>
                <a:gd name="connsiteY92" fmla="*/ 1439612 h 5725862"/>
                <a:gd name="connsiteX93" fmla="*/ 3867150 w 9363075"/>
                <a:gd name="connsiteY93" fmla="*/ 1411037 h 5725862"/>
                <a:gd name="connsiteX94" fmla="*/ 3895725 w 9363075"/>
                <a:gd name="connsiteY94" fmla="*/ 1306262 h 5725862"/>
                <a:gd name="connsiteX95" fmla="*/ 3914775 w 9363075"/>
                <a:gd name="connsiteY95" fmla="*/ 1277687 h 5725862"/>
                <a:gd name="connsiteX96" fmla="*/ 3933825 w 9363075"/>
                <a:gd name="connsiteY96" fmla="*/ 1220537 h 5725862"/>
                <a:gd name="connsiteX97" fmla="*/ 3971925 w 9363075"/>
                <a:gd name="connsiteY97" fmla="*/ 1144337 h 5725862"/>
                <a:gd name="connsiteX98" fmla="*/ 3990975 w 9363075"/>
                <a:gd name="connsiteY98" fmla="*/ 1087187 h 5725862"/>
                <a:gd name="connsiteX99" fmla="*/ 4000500 w 9363075"/>
                <a:gd name="connsiteY99" fmla="*/ 1058612 h 5725862"/>
                <a:gd name="connsiteX100" fmla="*/ 4019550 w 9363075"/>
                <a:gd name="connsiteY100" fmla="*/ 1030037 h 5725862"/>
                <a:gd name="connsiteX101" fmla="*/ 4038600 w 9363075"/>
                <a:gd name="connsiteY101" fmla="*/ 972887 h 5725862"/>
                <a:gd name="connsiteX102" fmla="*/ 4057650 w 9363075"/>
                <a:gd name="connsiteY102" fmla="*/ 915737 h 5725862"/>
                <a:gd name="connsiteX103" fmla="*/ 4067175 w 9363075"/>
                <a:gd name="connsiteY103" fmla="*/ 887162 h 5725862"/>
                <a:gd name="connsiteX104" fmla="*/ 4076700 w 9363075"/>
                <a:gd name="connsiteY104" fmla="*/ 849062 h 5725862"/>
                <a:gd name="connsiteX105" fmla="*/ 4095750 w 9363075"/>
                <a:gd name="connsiteY105" fmla="*/ 810962 h 5725862"/>
                <a:gd name="connsiteX106" fmla="*/ 4105275 w 9363075"/>
                <a:gd name="connsiteY106" fmla="*/ 763337 h 5725862"/>
                <a:gd name="connsiteX107" fmla="*/ 4133850 w 9363075"/>
                <a:gd name="connsiteY107" fmla="*/ 687137 h 5725862"/>
                <a:gd name="connsiteX108" fmla="*/ 4143375 w 9363075"/>
                <a:gd name="connsiteY108" fmla="*/ 658562 h 5725862"/>
                <a:gd name="connsiteX109" fmla="*/ 4162425 w 9363075"/>
                <a:gd name="connsiteY109" fmla="*/ 629987 h 5725862"/>
                <a:gd name="connsiteX110" fmla="*/ 4181475 w 9363075"/>
                <a:gd name="connsiteY110" fmla="*/ 572837 h 5725862"/>
                <a:gd name="connsiteX111" fmla="*/ 4210050 w 9363075"/>
                <a:gd name="connsiteY111" fmla="*/ 515687 h 5725862"/>
                <a:gd name="connsiteX112" fmla="*/ 4229100 w 9363075"/>
                <a:gd name="connsiteY112" fmla="*/ 487112 h 5725862"/>
                <a:gd name="connsiteX113" fmla="*/ 4257675 w 9363075"/>
                <a:gd name="connsiteY113" fmla="*/ 401387 h 5725862"/>
                <a:gd name="connsiteX114" fmla="*/ 4276725 w 9363075"/>
                <a:gd name="connsiteY114" fmla="*/ 372812 h 5725862"/>
                <a:gd name="connsiteX115" fmla="*/ 4286250 w 9363075"/>
                <a:gd name="connsiteY115" fmla="*/ 344237 h 5725862"/>
                <a:gd name="connsiteX116" fmla="*/ 4305300 w 9363075"/>
                <a:gd name="connsiteY116" fmla="*/ 315662 h 5725862"/>
                <a:gd name="connsiteX117" fmla="*/ 4314825 w 9363075"/>
                <a:gd name="connsiteY117" fmla="*/ 287087 h 5725862"/>
                <a:gd name="connsiteX118" fmla="*/ 4333875 w 9363075"/>
                <a:gd name="connsiteY118" fmla="*/ 258512 h 5725862"/>
                <a:gd name="connsiteX119" fmla="*/ 4381500 w 9363075"/>
                <a:gd name="connsiteY119" fmla="*/ 182312 h 5725862"/>
                <a:gd name="connsiteX120" fmla="*/ 4400550 w 9363075"/>
                <a:gd name="connsiteY120" fmla="*/ 125162 h 5725862"/>
                <a:gd name="connsiteX121" fmla="*/ 4457700 w 9363075"/>
                <a:gd name="connsiteY121" fmla="*/ 68012 h 5725862"/>
                <a:gd name="connsiteX122" fmla="*/ 4514850 w 9363075"/>
                <a:gd name="connsiteY122" fmla="*/ 39437 h 5725862"/>
                <a:gd name="connsiteX123" fmla="*/ 4543425 w 9363075"/>
                <a:gd name="connsiteY123" fmla="*/ 20387 h 5725862"/>
                <a:gd name="connsiteX124" fmla="*/ 4610100 w 9363075"/>
                <a:gd name="connsiteY124" fmla="*/ 1337 h 5725862"/>
                <a:gd name="connsiteX125" fmla="*/ 4800600 w 9363075"/>
                <a:gd name="connsiteY125" fmla="*/ 10862 h 5725862"/>
                <a:gd name="connsiteX126" fmla="*/ 4819650 w 9363075"/>
                <a:gd name="connsiteY126" fmla="*/ 68012 h 5725862"/>
                <a:gd name="connsiteX127" fmla="*/ 4838700 w 9363075"/>
                <a:gd name="connsiteY127" fmla="*/ 96587 h 5725862"/>
                <a:gd name="connsiteX128" fmla="*/ 4857750 w 9363075"/>
                <a:gd name="connsiteY128" fmla="*/ 153737 h 5725862"/>
                <a:gd name="connsiteX129" fmla="*/ 4876800 w 9363075"/>
                <a:gd name="connsiteY129" fmla="*/ 210887 h 5725862"/>
                <a:gd name="connsiteX130" fmla="*/ 4895850 w 9363075"/>
                <a:gd name="connsiteY130" fmla="*/ 287087 h 5725862"/>
                <a:gd name="connsiteX131" fmla="*/ 4924425 w 9363075"/>
                <a:gd name="connsiteY131" fmla="*/ 372812 h 5725862"/>
                <a:gd name="connsiteX132" fmla="*/ 4933950 w 9363075"/>
                <a:gd name="connsiteY132" fmla="*/ 401387 h 5725862"/>
                <a:gd name="connsiteX133" fmla="*/ 4943475 w 9363075"/>
                <a:gd name="connsiteY133" fmla="*/ 429962 h 5725862"/>
                <a:gd name="connsiteX134" fmla="*/ 4962525 w 9363075"/>
                <a:gd name="connsiteY134" fmla="*/ 468062 h 5725862"/>
                <a:gd name="connsiteX135" fmla="*/ 4991100 w 9363075"/>
                <a:gd name="connsiteY135" fmla="*/ 553787 h 5725862"/>
                <a:gd name="connsiteX136" fmla="*/ 5019675 w 9363075"/>
                <a:gd name="connsiteY136" fmla="*/ 639512 h 5725862"/>
                <a:gd name="connsiteX137" fmla="*/ 5029200 w 9363075"/>
                <a:gd name="connsiteY137" fmla="*/ 668087 h 5725862"/>
                <a:gd name="connsiteX138" fmla="*/ 5048250 w 9363075"/>
                <a:gd name="connsiteY138" fmla="*/ 706187 h 5725862"/>
                <a:gd name="connsiteX139" fmla="*/ 5095875 w 9363075"/>
                <a:gd name="connsiteY139" fmla="*/ 801437 h 5725862"/>
                <a:gd name="connsiteX140" fmla="*/ 5124450 w 9363075"/>
                <a:gd name="connsiteY140" fmla="*/ 887162 h 5725862"/>
                <a:gd name="connsiteX141" fmla="*/ 5143500 w 9363075"/>
                <a:gd name="connsiteY141" fmla="*/ 953837 h 5725862"/>
                <a:gd name="connsiteX142" fmla="*/ 5162550 w 9363075"/>
                <a:gd name="connsiteY142" fmla="*/ 982412 h 5725862"/>
                <a:gd name="connsiteX143" fmla="*/ 5191125 w 9363075"/>
                <a:gd name="connsiteY143" fmla="*/ 1049087 h 5725862"/>
                <a:gd name="connsiteX144" fmla="*/ 5210175 w 9363075"/>
                <a:gd name="connsiteY144" fmla="*/ 1115762 h 5725862"/>
                <a:gd name="connsiteX145" fmla="*/ 5229225 w 9363075"/>
                <a:gd name="connsiteY145" fmla="*/ 1144337 h 5725862"/>
                <a:gd name="connsiteX146" fmla="*/ 5257800 w 9363075"/>
                <a:gd name="connsiteY146" fmla="*/ 1268162 h 5725862"/>
                <a:gd name="connsiteX147" fmla="*/ 5267325 w 9363075"/>
                <a:gd name="connsiteY147" fmla="*/ 1296737 h 5725862"/>
                <a:gd name="connsiteX148" fmla="*/ 5286375 w 9363075"/>
                <a:gd name="connsiteY148" fmla="*/ 1325312 h 5725862"/>
                <a:gd name="connsiteX149" fmla="*/ 5295900 w 9363075"/>
                <a:gd name="connsiteY149" fmla="*/ 1363412 h 5725862"/>
                <a:gd name="connsiteX150" fmla="*/ 5305425 w 9363075"/>
                <a:gd name="connsiteY150" fmla="*/ 1391987 h 5725862"/>
                <a:gd name="connsiteX151" fmla="*/ 5324475 w 9363075"/>
                <a:gd name="connsiteY151" fmla="*/ 1487237 h 5725862"/>
                <a:gd name="connsiteX152" fmla="*/ 5343525 w 9363075"/>
                <a:gd name="connsiteY152" fmla="*/ 1563437 h 5725862"/>
                <a:gd name="connsiteX153" fmla="*/ 5353050 w 9363075"/>
                <a:gd name="connsiteY153" fmla="*/ 1592012 h 5725862"/>
                <a:gd name="connsiteX154" fmla="*/ 5372100 w 9363075"/>
                <a:gd name="connsiteY154" fmla="*/ 1687262 h 5725862"/>
                <a:gd name="connsiteX155" fmla="*/ 5381625 w 9363075"/>
                <a:gd name="connsiteY155" fmla="*/ 1725362 h 5725862"/>
                <a:gd name="connsiteX156" fmla="*/ 5391150 w 9363075"/>
                <a:gd name="connsiteY156" fmla="*/ 1792037 h 5725862"/>
                <a:gd name="connsiteX157" fmla="*/ 5400675 w 9363075"/>
                <a:gd name="connsiteY157" fmla="*/ 1820612 h 5725862"/>
                <a:gd name="connsiteX158" fmla="*/ 5410200 w 9363075"/>
                <a:gd name="connsiteY158" fmla="*/ 1868237 h 5725862"/>
                <a:gd name="connsiteX159" fmla="*/ 5429250 w 9363075"/>
                <a:gd name="connsiteY159" fmla="*/ 1925387 h 5725862"/>
                <a:gd name="connsiteX160" fmla="*/ 5438775 w 9363075"/>
                <a:gd name="connsiteY160" fmla="*/ 1953962 h 5725862"/>
                <a:gd name="connsiteX161" fmla="*/ 5448300 w 9363075"/>
                <a:gd name="connsiteY161" fmla="*/ 1982537 h 5725862"/>
                <a:gd name="connsiteX162" fmla="*/ 5476875 w 9363075"/>
                <a:gd name="connsiteY162" fmla="*/ 2039687 h 5725862"/>
                <a:gd name="connsiteX163" fmla="*/ 5514975 w 9363075"/>
                <a:gd name="connsiteY163" fmla="*/ 2125412 h 5725862"/>
                <a:gd name="connsiteX164" fmla="*/ 5534025 w 9363075"/>
                <a:gd name="connsiteY164" fmla="*/ 2211137 h 5725862"/>
                <a:gd name="connsiteX165" fmla="*/ 5543550 w 9363075"/>
                <a:gd name="connsiteY165" fmla="*/ 2239712 h 5725862"/>
                <a:gd name="connsiteX166" fmla="*/ 5562600 w 9363075"/>
                <a:gd name="connsiteY166" fmla="*/ 2334962 h 5725862"/>
                <a:gd name="connsiteX167" fmla="*/ 5581650 w 9363075"/>
                <a:gd name="connsiteY167" fmla="*/ 2392112 h 5725862"/>
                <a:gd name="connsiteX168" fmla="*/ 5610225 w 9363075"/>
                <a:gd name="connsiteY168" fmla="*/ 2496887 h 5725862"/>
                <a:gd name="connsiteX169" fmla="*/ 5629275 w 9363075"/>
                <a:gd name="connsiteY169" fmla="*/ 2563562 h 5725862"/>
                <a:gd name="connsiteX170" fmla="*/ 5638800 w 9363075"/>
                <a:gd name="connsiteY170" fmla="*/ 2620712 h 5725862"/>
                <a:gd name="connsiteX171" fmla="*/ 5657850 w 9363075"/>
                <a:gd name="connsiteY171" fmla="*/ 2658812 h 5725862"/>
                <a:gd name="connsiteX172" fmla="*/ 5667375 w 9363075"/>
                <a:gd name="connsiteY172" fmla="*/ 2725487 h 5725862"/>
                <a:gd name="connsiteX173" fmla="*/ 5676900 w 9363075"/>
                <a:gd name="connsiteY173" fmla="*/ 2754062 h 5725862"/>
                <a:gd name="connsiteX174" fmla="*/ 5686425 w 9363075"/>
                <a:gd name="connsiteY174" fmla="*/ 2792162 h 5725862"/>
                <a:gd name="connsiteX175" fmla="*/ 5715000 w 9363075"/>
                <a:gd name="connsiteY175" fmla="*/ 2877887 h 5725862"/>
                <a:gd name="connsiteX176" fmla="*/ 5743575 w 9363075"/>
                <a:gd name="connsiteY176" fmla="*/ 2982662 h 5725862"/>
                <a:gd name="connsiteX177" fmla="*/ 5753100 w 9363075"/>
                <a:gd name="connsiteY177" fmla="*/ 3049337 h 5725862"/>
                <a:gd name="connsiteX178" fmla="*/ 5762625 w 9363075"/>
                <a:gd name="connsiteY178" fmla="*/ 3077912 h 5725862"/>
                <a:gd name="connsiteX179" fmla="*/ 5772150 w 9363075"/>
                <a:gd name="connsiteY179" fmla="*/ 3144587 h 5725862"/>
                <a:gd name="connsiteX180" fmla="*/ 5781675 w 9363075"/>
                <a:gd name="connsiteY180" fmla="*/ 3173162 h 5725862"/>
                <a:gd name="connsiteX181" fmla="*/ 5800725 w 9363075"/>
                <a:gd name="connsiteY181" fmla="*/ 3249362 h 5725862"/>
                <a:gd name="connsiteX182" fmla="*/ 5810250 w 9363075"/>
                <a:gd name="connsiteY182" fmla="*/ 3316037 h 5725862"/>
                <a:gd name="connsiteX183" fmla="*/ 5829300 w 9363075"/>
                <a:gd name="connsiteY183" fmla="*/ 3373187 h 5725862"/>
                <a:gd name="connsiteX184" fmla="*/ 5848350 w 9363075"/>
                <a:gd name="connsiteY184" fmla="*/ 3458912 h 5725862"/>
                <a:gd name="connsiteX185" fmla="*/ 5867400 w 9363075"/>
                <a:gd name="connsiteY185" fmla="*/ 3535112 h 5725862"/>
                <a:gd name="connsiteX186" fmla="*/ 5886450 w 9363075"/>
                <a:gd name="connsiteY186" fmla="*/ 3563687 h 5725862"/>
                <a:gd name="connsiteX187" fmla="*/ 5915025 w 9363075"/>
                <a:gd name="connsiteY187" fmla="*/ 3639887 h 5725862"/>
                <a:gd name="connsiteX188" fmla="*/ 5934075 w 9363075"/>
                <a:gd name="connsiteY188" fmla="*/ 3697037 h 5725862"/>
                <a:gd name="connsiteX189" fmla="*/ 5972175 w 9363075"/>
                <a:gd name="connsiteY189" fmla="*/ 3754187 h 5725862"/>
                <a:gd name="connsiteX190" fmla="*/ 6010275 w 9363075"/>
                <a:gd name="connsiteY190" fmla="*/ 3830387 h 5725862"/>
                <a:gd name="connsiteX191" fmla="*/ 6019800 w 9363075"/>
                <a:gd name="connsiteY191" fmla="*/ 3858962 h 5725862"/>
                <a:gd name="connsiteX192" fmla="*/ 6038850 w 9363075"/>
                <a:gd name="connsiteY192" fmla="*/ 3887537 h 5725862"/>
                <a:gd name="connsiteX193" fmla="*/ 6048375 w 9363075"/>
                <a:gd name="connsiteY193" fmla="*/ 3916112 h 5725862"/>
                <a:gd name="connsiteX194" fmla="*/ 6086475 w 9363075"/>
                <a:gd name="connsiteY194" fmla="*/ 3973262 h 5725862"/>
                <a:gd name="connsiteX195" fmla="*/ 6105525 w 9363075"/>
                <a:gd name="connsiteY195" fmla="*/ 4039937 h 5725862"/>
                <a:gd name="connsiteX196" fmla="*/ 6153150 w 9363075"/>
                <a:gd name="connsiteY196" fmla="*/ 4106612 h 5725862"/>
                <a:gd name="connsiteX197" fmla="*/ 6200775 w 9363075"/>
                <a:gd name="connsiteY197" fmla="*/ 4239962 h 5725862"/>
                <a:gd name="connsiteX198" fmla="*/ 6219825 w 9363075"/>
                <a:gd name="connsiteY198" fmla="*/ 4268537 h 5725862"/>
                <a:gd name="connsiteX199" fmla="*/ 6257925 w 9363075"/>
                <a:gd name="connsiteY199" fmla="*/ 4373312 h 5725862"/>
                <a:gd name="connsiteX200" fmla="*/ 6296025 w 9363075"/>
                <a:gd name="connsiteY200" fmla="*/ 4449512 h 5725862"/>
                <a:gd name="connsiteX201" fmla="*/ 6315075 w 9363075"/>
                <a:gd name="connsiteY201" fmla="*/ 4525712 h 5725862"/>
                <a:gd name="connsiteX202" fmla="*/ 6343650 w 9363075"/>
                <a:gd name="connsiteY202" fmla="*/ 4554287 h 5725862"/>
                <a:gd name="connsiteX203" fmla="*/ 6353175 w 9363075"/>
                <a:gd name="connsiteY203" fmla="*/ 4592387 h 5725862"/>
                <a:gd name="connsiteX204" fmla="*/ 6400800 w 9363075"/>
                <a:gd name="connsiteY204" fmla="*/ 4649537 h 5725862"/>
                <a:gd name="connsiteX205" fmla="*/ 6438900 w 9363075"/>
                <a:gd name="connsiteY205" fmla="*/ 4706687 h 5725862"/>
                <a:gd name="connsiteX206" fmla="*/ 6467475 w 9363075"/>
                <a:gd name="connsiteY206" fmla="*/ 4744787 h 5725862"/>
                <a:gd name="connsiteX207" fmla="*/ 6496050 w 9363075"/>
                <a:gd name="connsiteY207" fmla="*/ 4773362 h 5725862"/>
                <a:gd name="connsiteX208" fmla="*/ 6524625 w 9363075"/>
                <a:gd name="connsiteY208" fmla="*/ 4811462 h 5725862"/>
                <a:gd name="connsiteX209" fmla="*/ 6553200 w 9363075"/>
                <a:gd name="connsiteY209" fmla="*/ 4840037 h 5725862"/>
                <a:gd name="connsiteX210" fmla="*/ 6572250 w 9363075"/>
                <a:gd name="connsiteY210" fmla="*/ 4868612 h 5725862"/>
                <a:gd name="connsiteX211" fmla="*/ 6600825 w 9363075"/>
                <a:gd name="connsiteY211" fmla="*/ 4897187 h 5725862"/>
                <a:gd name="connsiteX212" fmla="*/ 6638925 w 9363075"/>
                <a:gd name="connsiteY212" fmla="*/ 4963862 h 5725862"/>
                <a:gd name="connsiteX213" fmla="*/ 6667500 w 9363075"/>
                <a:gd name="connsiteY213" fmla="*/ 4982912 h 5725862"/>
                <a:gd name="connsiteX214" fmla="*/ 6705600 w 9363075"/>
                <a:gd name="connsiteY214" fmla="*/ 5040062 h 5725862"/>
                <a:gd name="connsiteX215" fmla="*/ 6743700 w 9363075"/>
                <a:gd name="connsiteY215" fmla="*/ 5106737 h 5725862"/>
                <a:gd name="connsiteX216" fmla="*/ 6772275 w 9363075"/>
                <a:gd name="connsiteY216" fmla="*/ 5135312 h 5725862"/>
                <a:gd name="connsiteX217" fmla="*/ 6791325 w 9363075"/>
                <a:gd name="connsiteY217" fmla="*/ 5163887 h 5725862"/>
                <a:gd name="connsiteX218" fmla="*/ 6838950 w 9363075"/>
                <a:gd name="connsiteY218" fmla="*/ 5211512 h 5725862"/>
                <a:gd name="connsiteX219" fmla="*/ 6867525 w 9363075"/>
                <a:gd name="connsiteY219" fmla="*/ 5268662 h 5725862"/>
                <a:gd name="connsiteX220" fmla="*/ 6924675 w 9363075"/>
                <a:gd name="connsiteY220" fmla="*/ 5335337 h 5725862"/>
                <a:gd name="connsiteX221" fmla="*/ 6943725 w 9363075"/>
                <a:gd name="connsiteY221" fmla="*/ 5363912 h 5725862"/>
                <a:gd name="connsiteX222" fmla="*/ 6991350 w 9363075"/>
                <a:gd name="connsiteY222" fmla="*/ 5402012 h 5725862"/>
                <a:gd name="connsiteX223" fmla="*/ 7038975 w 9363075"/>
                <a:gd name="connsiteY223" fmla="*/ 5449637 h 5725862"/>
                <a:gd name="connsiteX224" fmla="*/ 7086600 w 9363075"/>
                <a:gd name="connsiteY224" fmla="*/ 5497262 h 5725862"/>
                <a:gd name="connsiteX225" fmla="*/ 7134225 w 9363075"/>
                <a:gd name="connsiteY225" fmla="*/ 5535362 h 5725862"/>
                <a:gd name="connsiteX226" fmla="*/ 7172325 w 9363075"/>
                <a:gd name="connsiteY226" fmla="*/ 5573462 h 5725862"/>
                <a:gd name="connsiteX227" fmla="*/ 7324725 w 9363075"/>
                <a:gd name="connsiteY227" fmla="*/ 5649662 h 5725862"/>
                <a:gd name="connsiteX228" fmla="*/ 7353300 w 9363075"/>
                <a:gd name="connsiteY228" fmla="*/ 5659187 h 5725862"/>
                <a:gd name="connsiteX229" fmla="*/ 7381875 w 9363075"/>
                <a:gd name="connsiteY229" fmla="*/ 5668712 h 5725862"/>
                <a:gd name="connsiteX230" fmla="*/ 7419975 w 9363075"/>
                <a:gd name="connsiteY230" fmla="*/ 5678237 h 5725862"/>
                <a:gd name="connsiteX231" fmla="*/ 7524750 w 9363075"/>
                <a:gd name="connsiteY231" fmla="*/ 5687762 h 5725862"/>
                <a:gd name="connsiteX232" fmla="*/ 7677150 w 9363075"/>
                <a:gd name="connsiteY232" fmla="*/ 5706812 h 5725862"/>
                <a:gd name="connsiteX233" fmla="*/ 8077200 w 9363075"/>
                <a:gd name="connsiteY233" fmla="*/ 5725862 h 5725862"/>
                <a:gd name="connsiteX234" fmla="*/ 9086850 w 9363075"/>
                <a:gd name="connsiteY234" fmla="*/ 5716337 h 5725862"/>
                <a:gd name="connsiteX235" fmla="*/ 9248775 w 9363075"/>
                <a:gd name="connsiteY235" fmla="*/ 5706812 h 5725862"/>
                <a:gd name="connsiteX236" fmla="*/ 9363075 w 9363075"/>
                <a:gd name="connsiteY236" fmla="*/ 5697287 h 57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9363075" h="5725862">
                  <a:moveTo>
                    <a:pt x="0" y="5582987"/>
                  </a:moveTo>
                  <a:cubicBezTo>
                    <a:pt x="47625" y="5592512"/>
                    <a:pt x="95463" y="5601026"/>
                    <a:pt x="142875" y="5611562"/>
                  </a:cubicBezTo>
                  <a:cubicBezTo>
                    <a:pt x="152676" y="5613740"/>
                    <a:pt x="161572" y="5619291"/>
                    <a:pt x="171450" y="5621087"/>
                  </a:cubicBezTo>
                  <a:cubicBezTo>
                    <a:pt x="196635" y="5625666"/>
                    <a:pt x="222250" y="5627437"/>
                    <a:pt x="247650" y="5630612"/>
                  </a:cubicBezTo>
                  <a:lnTo>
                    <a:pt x="790575" y="5621087"/>
                  </a:lnTo>
                  <a:cubicBezTo>
                    <a:pt x="813015" y="5620386"/>
                    <a:pt x="834849" y="5613055"/>
                    <a:pt x="857250" y="5611562"/>
                  </a:cubicBezTo>
                  <a:cubicBezTo>
                    <a:pt x="930182" y="5606700"/>
                    <a:pt x="1003300" y="5605212"/>
                    <a:pt x="1076325" y="5602037"/>
                  </a:cubicBezTo>
                  <a:cubicBezTo>
                    <a:pt x="1104900" y="5598862"/>
                    <a:pt x="1133551" y="5596312"/>
                    <a:pt x="1162050" y="5592512"/>
                  </a:cubicBezTo>
                  <a:cubicBezTo>
                    <a:pt x="1181193" y="5589960"/>
                    <a:pt x="1200199" y="5586442"/>
                    <a:pt x="1219200" y="5582987"/>
                  </a:cubicBezTo>
                  <a:cubicBezTo>
                    <a:pt x="1235128" y="5580091"/>
                    <a:pt x="1250778" y="5575602"/>
                    <a:pt x="1266825" y="5573462"/>
                  </a:cubicBezTo>
                  <a:cubicBezTo>
                    <a:pt x="1298453" y="5569245"/>
                    <a:pt x="1330325" y="5567112"/>
                    <a:pt x="1362075" y="5563937"/>
                  </a:cubicBezTo>
                  <a:cubicBezTo>
                    <a:pt x="1426633" y="5542418"/>
                    <a:pt x="1347876" y="5566777"/>
                    <a:pt x="1457325" y="5544887"/>
                  </a:cubicBezTo>
                  <a:cubicBezTo>
                    <a:pt x="1467170" y="5542918"/>
                    <a:pt x="1476160" y="5537797"/>
                    <a:pt x="1485900" y="5535362"/>
                  </a:cubicBezTo>
                  <a:cubicBezTo>
                    <a:pt x="1529535" y="5524453"/>
                    <a:pt x="1563456" y="5522096"/>
                    <a:pt x="1609725" y="5516312"/>
                  </a:cubicBezTo>
                  <a:cubicBezTo>
                    <a:pt x="1685063" y="5491199"/>
                    <a:pt x="1597404" y="5517852"/>
                    <a:pt x="1762125" y="5497262"/>
                  </a:cubicBezTo>
                  <a:cubicBezTo>
                    <a:pt x="1772088" y="5496017"/>
                    <a:pt x="1780777" y="5489264"/>
                    <a:pt x="1790700" y="5487737"/>
                  </a:cubicBezTo>
                  <a:cubicBezTo>
                    <a:pt x="1822237" y="5482885"/>
                    <a:pt x="1854200" y="5481387"/>
                    <a:pt x="1885950" y="5478212"/>
                  </a:cubicBezTo>
                  <a:cubicBezTo>
                    <a:pt x="1964399" y="5452062"/>
                    <a:pt x="1923221" y="5462002"/>
                    <a:pt x="2009775" y="5449637"/>
                  </a:cubicBezTo>
                  <a:lnTo>
                    <a:pt x="2066925" y="5430587"/>
                  </a:lnTo>
                  <a:cubicBezTo>
                    <a:pt x="2076450" y="5427412"/>
                    <a:pt x="2087146" y="5426631"/>
                    <a:pt x="2095500" y="5421062"/>
                  </a:cubicBezTo>
                  <a:lnTo>
                    <a:pt x="2152650" y="5382962"/>
                  </a:lnTo>
                  <a:cubicBezTo>
                    <a:pt x="2159000" y="5373437"/>
                    <a:pt x="2163085" y="5361925"/>
                    <a:pt x="2171700" y="5354387"/>
                  </a:cubicBezTo>
                  <a:cubicBezTo>
                    <a:pt x="2188930" y="5339310"/>
                    <a:pt x="2228850" y="5316287"/>
                    <a:pt x="2228850" y="5316287"/>
                  </a:cubicBezTo>
                  <a:cubicBezTo>
                    <a:pt x="2279650" y="5240087"/>
                    <a:pt x="2212975" y="5332162"/>
                    <a:pt x="2276475" y="5268662"/>
                  </a:cubicBezTo>
                  <a:cubicBezTo>
                    <a:pt x="2284570" y="5260567"/>
                    <a:pt x="2287430" y="5248182"/>
                    <a:pt x="2295525" y="5240087"/>
                  </a:cubicBezTo>
                  <a:cubicBezTo>
                    <a:pt x="2303620" y="5231992"/>
                    <a:pt x="2315544" y="5228642"/>
                    <a:pt x="2324100" y="5221037"/>
                  </a:cubicBezTo>
                  <a:cubicBezTo>
                    <a:pt x="2344236" y="5203139"/>
                    <a:pt x="2362200" y="5182937"/>
                    <a:pt x="2381250" y="5163887"/>
                  </a:cubicBezTo>
                  <a:cubicBezTo>
                    <a:pt x="2390775" y="5154362"/>
                    <a:pt x="2402353" y="5146520"/>
                    <a:pt x="2409825" y="5135312"/>
                  </a:cubicBezTo>
                  <a:cubicBezTo>
                    <a:pt x="2435225" y="5097212"/>
                    <a:pt x="2419350" y="5113087"/>
                    <a:pt x="2457450" y="5087687"/>
                  </a:cubicBezTo>
                  <a:cubicBezTo>
                    <a:pt x="2463800" y="5074987"/>
                    <a:pt x="2468247" y="5061141"/>
                    <a:pt x="2476500" y="5049587"/>
                  </a:cubicBezTo>
                  <a:cubicBezTo>
                    <a:pt x="2484330" y="5038626"/>
                    <a:pt x="2497603" y="5032220"/>
                    <a:pt x="2505075" y="5021012"/>
                  </a:cubicBezTo>
                  <a:cubicBezTo>
                    <a:pt x="2541881" y="4965803"/>
                    <a:pt x="2479268" y="5015992"/>
                    <a:pt x="2543175" y="4973387"/>
                  </a:cubicBezTo>
                  <a:lnTo>
                    <a:pt x="2676525" y="4773362"/>
                  </a:lnTo>
                  <a:lnTo>
                    <a:pt x="2714625" y="4716212"/>
                  </a:lnTo>
                  <a:cubicBezTo>
                    <a:pt x="2720975" y="4706687"/>
                    <a:pt x="2730055" y="4698497"/>
                    <a:pt x="2733675" y="4687637"/>
                  </a:cubicBezTo>
                  <a:cubicBezTo>
                    <a:pt x="2736850" y="4678112"/>
                    <a:pt x="2738324" y="4667839"/>
                    <a:pt x="2743200" y="4659062"/>
                  </a:cubicBezTo>
                  <a:cubicBezTo>
                    <a:pt x="2754319" y="4639048"/>
                    <a:pt x="2774060" y="4623632"/>
                    <a:pt x="2781300" y="4601912"/>
                  </a:cubicBezTo>
                  <a:cubicBezTo>
                    <a:pt x="2830447" y="4454470"/>
                    <a:pt x="2774117" y="4606753"/>
                    <a:pt x="2819400" y="4516187"/>
                  </a:cubicBezTo>
                  <a:cubicBezTo>
                    <a:pt x="2858835" y="4437317"/>
                    <a:pt x="2793380" y="4540929"/>
                    <a:pt x="2847975" y="4459037"/>
                  </a:cubicBezTo>
                  <a:cubicBezTo>
                    <a:pt x="2851150" y="4446337"/>
                    <a:pt x="2853738" y="4433476"/>
                    <a:pt x="2857500" y="4420937"/>
                  </a:cubicBezTo>
                  <a:cubicBezTo>
                    <a:pt x="2863270" y="4401703"/>
                    <a:pt x="2870200" y="4382837"/>
                    <a:pt x="2876550" y="4363787"/>
                  </a:cubicBezTo>
                  <a:lnTo>
                    <a:pt x="2905125" y="4278062"/>
                  </a:lnTo>
                  <a:lnTo>
                    <a:pt x="2933700" y="4192337"/>
                  </a:lnTo>
                  <a:cubicBezTo>
                    <a:pt x="2936875" y="4182812"/>
                    <a:pt x="2938735" y="4172742"/>
                    <a:pt x="2943225" y="4163762"/>
                  </a:cubicBezTo>
                  <a:cubicBezTo>
                    <a:pt x="2949575" y="4151062"/>
                    <a:pt x="2957002" y="4138845"/>
                    <a:pt x="2962275" y="4125662"/>
                  </a:cubicBezTo>
                  <a:cubicBezTo>
                    <a:pt x="2969733" y="4107018"/>
                    <a:pt x="2970186" y="4085220"/>
                    <a:pt x="2981325" y="4068512"/>
                  </a:cubicBezTo>
                  <a:lnTo>
                    <a:pt x="3019425" y="4011362"/>
                  </a:lnTo>
                  <a:cubicBezTo>
                    <a:pt x="3024750" y="3990064"/>
                    <a:pt x="3038724" y="3930026"/>
                    <a:pt x="3048000" y="3916112"/>
                  </a:cubicBezTo>
                  <a:cubicBezTo>
                    <a:pt x="3104036" y="3832057"/>
                    <a:pt x="3018090" y="3966407"/>
                    <a:pt x="3086100" y="3830387"/>
                  </a:cubicBezTo>
                  <a:cubicBezTo>
                    <a:pt x="3092450" y="3817687"/>
                    <a:pt x="3100660" y="3805757"/>
                    <a:pt x="3105150" y="3792287"/>
                  </a:cubicBezTo>
                  <a:cubicBezTo>
                    <a:pt x="3141527" y="3683155"/>
                    <a:pt x="3103315" y="3747415"/>
                    <a:pt x="3143250" y="3687512"/>
                  </a:cubicBezTo>
                  <a:cubicBezTo>
                    <a:pt x="3146425" y="3674812"/>
                    <a:pt x="3149013" y="3661951"/>
                    <a:pt x="3152775" y="3649412"/>
                  </a:cubicBezTo>
                  <a:cubicBezTo>
                    <a:pt x="3158545" y="3630178"/>
                    <a:pt x="3166955" y="3611743"/>
                    <a:pt x="3171825" y="3592262"/>
                  </a:cubicBezTo>
                  <a:cubicBezTo>
                    <a:pt x="3178175" y="3566862"/>
                    <a:pt x="3179166" y="3539480"/>
                    <a:pt x="3190875" y="3516062"/>
                  </a:cubicBezTo>
                  <a:lnTo>
                    <a:pt x="3228975" y="3439862"/>
                  </a:lnTo>
                  <a:cubicBezTo>
                    <a:pt x="3232150" y="3423987"/>
                    <a:pt x="3233380" y="3407596"/>
                    <a:pt x="3238500" y="3392237"/>
                  </a:cubicBezTo>
                  <a:cubicBezTo>
                    <a:pt x="3242990" y="3378767"/>
                    <a:pt x="3253470" y="3367737"/>
                    <a:pt x="3257550" y="3354137"/>
                  </a:cubicBezTo>
                  <a:cubicBezTo>
                    <a:pt x="3285549" y="3260807"/>
                    <a:pt x="3246527" y="3327809"/>
                    <a:pt x="3286125" y="3268412"/>
                  </a:cubicBezTo>
                  <a:cubicBezTo>
                    <a:pt x="3304502" y="3176528"/>
                    <a:pt x="3281998" y="3257616"/>
                    <a:pt x="3314700" y="3192212"/>
                  </a:cubicBezTo>
                  <a:cubicBezTo>
                    <a:pt x="3322313" y="3176987"/>
                    <a:pt x="3329681" y="3139779"/>
                    <a:pt x="3333750" y="3125537"/>
                  </a:cubicBezTo>
                  <a:cubicBezTo>
                    <a:pt x="3343093" y="3092835"/>
                    <a:pt x="3345392" y="3092729"/>
                    <a:pt x="3362325" y="3058862"/>
                  </a:cubicBezTo>
                  <a:cubicBezTo>
                    <a:pt x="3365500" y="3042987"/>
                    <a:pt x="3367590" y="3026856"/>
                    <a:pt x="3371850" y="3011237"/>
                  </a:cubicBezTo>
                  <a:cubicBezTo>
                    <a:pt x="3377134" y="2991864"/>
                    <a:pt x="3386962" y="2973778"/>
                    <a:pt x="3390900" y="2954087"/>
                  </a:cubicBezTo>
                  <a:cubicBezTo>
                    <a:pt x="3394075" y="2938212"/>
                    <a:pt x="3396165" y="2922081"/>
                    <a:pt x="3400425" y="2906462"/>
                  </a:cubicBezTo>
                  <a:cubicBezTo>
                    <a:pt x="3405709" y="2887089"/>
                    <a:pt x="3414605" y="2868793"/>
                    <a:pt x="3419475" y="2849312"/>
                  </a:cubicBezTo>
                  <a:cubicBezTo>
                    <a:pt x="3422527" y="2837105"/>
                    <a:pt x="3431693" y="2796302"/>
                    <a:pt x="3438525" y="2782637"/>
                  </a:cubicBezTo>
                  <a:cubicBezTo>
                    <a:pt x="3443645" y="2772398"/>
                    <a:pt x="3451225" y="2763587"/>
                    <a:pt x="3457575" y="2754062"/>
                  </a:cubicBezTo>
                  <a:cubicBezTo>
                    <a:pt x="3460750" y="2741362"/>
                    <a:pt x="3463504" y="2728549"/>
                    <a:pt x="3467100" y="2715962"/>
                  </a:cubicBezTo>
                  <a:cubicBezTo>
                    <a:pt x="3469858" y="2706308"/>
                    <a:pt x="3474190" y="2697127"/>
                    <a:pt x="3476625" y="2687387"/>
                  </a:cubicBezTo>
                  <a:cubicBezTo>
                    <a:pt x="3480552" y="2671681"/>
                    <a:pt x="3481030" y="2655121"/>
                    <a:pt x="3486150" y="2639762"/>
                  </a:cubicBezTo>
                  <a:cubicBezTo>
                    <a:pt x="3490640" y="2626292"/>
                    <a:pt x="3498850" y="2614362"/>
                    <a:pt x="3505200" y="2601662"/>
                  </a:cubicBezTo>
                  <a:cubicBezTo>
                    <a:pt x="3528019" y="2464750"/>
                    <a:pt x="3497248" y="2601167"/>
                    <a:pt x="3533775" y="2515937"/>
                  </a:cubicBezTo>
                  <a:cubicBezTo>
                    <a:pt x="3538932" y="2503905"/>
                    <a:pt x="3539538" y="2490376"/>
                    <a:pt x="3543300" y="2477837"/>
                  </a:cubicBezTo>
                  <a:cubicBezTo>
                    <a:pt x="3549070" y="2458603"/>
                    <a:pt x="3556000" y="2439737"/>
                    <a:pt x="3562350" y="2420687"/>
                  </a:cubicBezTo>
                  <a:cubicBezTo>
                    <a:pt x="3565525" y="2411162"/>
                    <a:pt x="3569906" y="2401957"/>
                    <a:pt x="3571875" y="2392112"/>
                  </a:cubicBezTo>
                  <a:cubicBezTo>
                    <a:pt x="3575050" y="2376237"/>
                    <a:pt x="3576280" y="2359846"/>
                    <a:pt x="3581400" y="2344487"/>
                  </a:cubicBezTo>
                  <a:cubicBezTo>
                    <a:pt x="3585890" y="2331017"/>
                    <a:pt x="3595177" y="2319570"/>
                    <a:pt x="3600450" y="2306387"/>
                  </a:cubicBezTo>
                  <a:cubicBezTo>
                    <a:pt x="3607908" y="2287743"/>
                    <a:pt x="3613150" y="2268287"/>
                    <a:pt x="3619500" y="2249237"/>
                  </a:cubicBezTo>
                  <a:cubicBezTo>
                    <a:pt x="3622675" y="2239712"/>
                    <a:pt x="3626590" y="2230402"/>
                    <a:pt x="3629025" y="2220662"/>
                  </a:cubicBezTo>
                  <a:cubicBezTo>
                    <a:pt x="3632077" y="2208455"/>
                    <a:pt x="3641243" y="2167652"/>
                    <a:pt x="3648075" y="2153987"/>
                  </a:cubicBezTo>
                  <a:cubicBezTo>
                    <a:pt x="3653195" y="2143748"/>
                    <a:pt x="3662005" y="2135651"/>
                    <a:pt x="3667125" y="2125412"/>
                  </a:cubicBezTo>
                  <a:cubicBezTo>
                    <a:pt x="3671615" y="2116432"/>
                    <a:pt x="3674008" y="2106523"/>
                    <a:pt x="3676650" y="2096837"/>
                  </a:cubicBezTo>
                  <a:cubicBezTo>
                    <a:pt x="3683539" y="2071578"/>
                    <a:pt x="3687421" y="2045475"/>
                    <a:pt x="3695700" y="2020637"/>
                  </a:cubicBezTo>
                  <a:lnTo>
                    <a:pt x="3714750" y="1963487"/>
                  </a:lnTo>
                  <a:lnTo>
                    <a:pt x="3724275" y="1934912"/>
                  </a:lnTo>
                  <a:cubicBezTo>
                    <a:pt x="3727450" y="1877762"/>
                    <a:pt x="3726700" y="1820258"/>
                    <a:pt x="3733800" y="1763462"/>
                  </a:cubicBezTo>
                  <a:lnTo>
                    <a:pt x="3762375" y="1677737"/>
                  </a:lnTo>
                  <a:lnTo>
                    <a:pt x="3781425" y="1620587"/>
                  </a:lnTo>
                  <a:cubicBezTo>
                    <a:pt x="3784600" y="1611062"/>
                    <a:pt x="3788515" y="1601752"/>
                    <a:pt x="3790950" y="1592012"/>
                  </a:cubicBezTo>
                  <a:cubicBezTo>
                    <a:pt x="3794125" y="1579312"/>
                    <a:pt x="3795318" y="1565944"/>
                    <a:pt x="3800475" y="1553912"/>
                  </a:cubicBezTo>
                  <a:cubicBezTo>
                    <a:pt x="3804984" y="1543390"/>
                    <a:pt x="3814876" y="1535798"/>
                    <a:pt x="3819525" y="1525337"/>
                  </a:cubicBezTo>
                  <a:cubicBezTo>
                    <a:pt x="3827680" y="1506987"/>
                    <a:pt x="3832225" y="1487237"/>
                    <a:pt x="3838575" y="1468187"/>
                  </a:cubicBezTo>
                  <a:cubicBezTo>
                    <a:pt x="3841750" y="1458662"/>
                    <a:pt x="3842531" y="1447966"/>
                    <a:pt x="3848100" y="1439612"/>
                  </a:cubicBezTo>
                  <a:lnTo>
                    <a:pt x="3867150" y="1411037"/>
                  </a:lnTo>
                  <a:cubicBezTo>
                    <a:pt x="3872262" y="1385477"/>
                    <a:pt x="3881914" y="1326979"/>
                    <a:pt x="3895725" y="1306262"/>
                  </a:cubicBezTo>
                  <a:cubicBezTo>
                    <a:pt x="3902075" y="1296737"/>
                    <a:pt x="3910126" y="1288148"/>
                    <a:pt x="3914775" y="1277687"/>
                  </a:cubicBezTo>
                  <a:cubicBezTo>
                    <a:pt x="3922930" y="1259337"/>
                    <a:pt x="3924845" y="1238498"/>
                    <a:pt x="3933825" y="1220537"/>
                  </a:cubicBezTo>
                  <a:cubicBezTo>
                    <a:pt x="3946525" y="1195137"/>
                    <a:pt x="3962945" y="1171278"/>
                    <a:pt x="3971925" y="1144337"/>
                  </a:cubicBezTo>
                  <a:lnTo>
                    <a:pt x="3990975" y="1087187"/>
                  </a:lnTo>
                  <a:cubicBezTo>
                    <a:pt x="3994150" y="1077662"/>
                    <a:pt x="3994931" y="1066966"/>
                    <a:pt x="4000500" y="1058612"/>
                  </a:cubicBezTo>
                  <a:cubicBezTo>
                    <a:pt x="4006850" y="1049087"/>
                    <a:pt x="4014901" y="1040498"/>
                    <a:pt x="4019550" y="1030037"/>
                  </a:cubicBezTo>
                  <a:cubicBezTo>
                    <a:pt x="4027705" y="1011687"/>
                    <a:pt x="4032250" y="991937"/>
                    <a:pt x="4038600" y="972887"/>
                  </a:cubicBezTo>
                  <a:lnTo>
                    <a:pt x="4057650" y="915737"/>
                  </a:lnTo>
                  <a:cubicBezTo>
                    <a:pt x="4060825" y="906212"/>
                    <a:pt x="4064740" y="896902"/>
                    <a:pt x="4067175" y="887162"/>
                  </a:cubicBezTo>
                  <a:cubicBezTo>
                    <a:pt x="4070350" y="874462"/>
                    <a:pt x="4072103" y="861319"/>
                    <a:pt x="4076700" y="849062"/>
                  </a:cubicBezTo>
                  <a:cubicBezTo>
                    <a:pt x="4081686" y="835767"/>
                    <a:pt x="4089400" y="823662"/>
                    <a:pt x="4095750" y="810962"/>
                  </a:cubicBezTo>
                  <a:cubicBezTo>
                    <a:pt x="4098925" y="795087"/>
                    <a:pt x="4101348" y="779043"/>
                    <a:pt x="4105275" y="763337"/>
                  </a:cubicBezTo>
                  <a:cubicBezTo>
                    <a:pt x="4110680" y="741717"/>
                    <a:pt x="4127295" y="704618"/>
                    <a:pt x="4133850" y="687137"/>
                  </a:cubicBezTo>
                  <a:cubicBezTo>
                    <a:pt x="4137375" y="677736"/>
                    <a:pt x="4138885" y="667542"/>
                    <a:pt x="4143375" y="658562"/>
                  </a:cubicBezTo>
                  <a:cubicBezTo>
                    <a:pt x="4148495" y="648323"/>
                    <a:pt x="4157776" y="640448"/>
                    <a:pt x="4162425" y="629987"/>
                  </a:cubicBezTo>
                  <a:cubicBezTo>
                    <a:pt x="4170580" y="611637"/>
                    <a:pt x="4170336" y="589545"/>
                    <a:pt x="4181475" y="572837"/>
                  </a:cubicBezTo>
                  <a:cubicBezTo>
                    <a:pt x="4236070" y="490945"/>
                    <a:pt x="4170615" y="594557"/>
                    <a:pt x="4210050" y="515687"/>
                  </a:cubicBezTo>
                  <a:cubicBezTo>
                    <a:pt x="4215170" y="505448"/>
                    <a:pt x="4224697" y="497679"/>
                    <a:pt x="4229100" y="487112"/>
                  </a:cubicBezTo>
                  <a:cubicBezTo>
                    <a:pt x="4240685" y="459308"/>
                    <a:pt x="4240967" y="426449"/>
                    <a:pt x="4257675" y="401387"/>
                  </a:cubicBezTo>
                  <a:cubicBezTo>
                    <a:pt x="4264025" y="391862"/>
                    <a:pt x="4271605" y="383051"/>
                    <a:pt x="4276725" y="372812"/>
                  </a:cubicBezTo>
                  <a:cubicBezTo>
                    <a:pt x="4281215" y="363832"/>
                    <a:pt x="4281760" y="353217"/>
                    <a:pt x="4286250" y="344237"/>
                  </a:cubicBezTo>
                  <a:cubicBezTo>
                    <a:pt x="4291370" y="333998"/>
                    <a:pt x="4300180" y="325901"/>
                    <a:pt x="4305300" y="315662"/>
                  </a:cubicBezTo>
                  <a:cubicBezTo>
                    <a:pt x="4309790" y="306682"/>
                    <a:pt x="4310335" y="296067"/>
                    <a:pt x="4314825" y="287087"/>
                  </a:cubicBezTo>
                  <a:cubicBezTo>
                    <a:pt x="4319945" y="276848"/>
                    <a:pt x="4329226" y="268973"/>
                    <a:pt x="4333875" y="258512"/>
                  </a:cubicBezTo>
                  <a:cubicBezTo>
                    <a:pt x="4367284" y="183343"/>
                    <a:pt x="4330095" y="216582"/>
                    <a:pt x="4381500" y="182312"/>
                  </a:cubicBezTo>
                  <a:cubicBezTo>
                    <a:pt x="4387850" y="163262"/>
                    <a:pt x="4386351" y="139361"/>
                    <a:pt x="4400550" y="125162"/>
                  </a:cubicBezTo>
                  <a:cubicBezTo>
                    <a:pt x="4419600" y="106112"/>
                    <a:pt x="4435284" y="82956"/>
                    <a:pt x="4457700" y="68012"/>
                  </a:cubicBezTo>
                  <a:cubicBezTo>
                    <a:pt x="4539592" y="13417"/>
                    <a:pt x="4435980" y="78872"/>
                    <a:pt x="4514850" y="39437"/>
                  </a:cubicBezTo>
                  <a:cubicBezTo>
                    <a:pt x="4525089" y="34317"/>
                    <a:pt x="4533186" y="25507"/>
                    <a:pt x="4543425" y="20387"/>
                  </a:cubicBezTo>
                  <a:cubicBezTo>
                    <a:pt x="4557090" y="13555"/>
                    <a:pt x="4597893" y="4389"/>
                    <a:pt x="4610100" y="1337"/>
                  </a:cubicBezTo>
                  <a:cubicBezTo>
                    <a:pt x="4673600" y="4512"/>
                    <a:pt x="4740014" y="-8415"/>
                    <a:pt x="4800600" y="10862"/>
                  </a:cubicBezTo>
                  <a:cubicBezTo>
                    <a:pt x="4819735" y="16950"/>
                    <a:pt x="4808511" y="51304"/>
                    <a:pt x="4819650" y="68012"/>
                  </a:cubicBezTo>
                  <a:cubicBezTo>
                    <a:pt x="4826000" y="77537"/>
                    <a:pt x="4834051" y="86126"/>
                    <a:pt x="4838700" y="96587"/>
                  </a:cubicBezTo>
                  <a:cubicBezTo>
                    <a:pt x="4846855" y="114937"/>
                    <a:pt x="4851400" y="134687"/>
                    <a:pt x="4857750" y="153737"/>
                  </a:cubicBezTo>
                  <a:lnTo>
                    <a:pt x="4876800" y="210887"/>
                  </a:lnTo>
                  <a:cubicBezTo>
                    <a:pt x="4905701" y="297590"/>
                    <a:pt x="4861368" y="160652"/>
                    <a:pt x="4895850" y="287087"/>
                  </a:cubicBezTo>
                  <a:lnTo>
                    <a:pt x="4924425" y="372812"/>
                  </a:lnTo>
                  <a:lnTo>
                    <a:pt x="4933950" y="401387"/>
                  </a:lnTo>
                  <a:cubicBezTo>
                    <a:pt x="4937125" y="410912"/>
                    <a:pt x="4938985" y="420982"/>
                    <a:pt x="4943475" y="429962"/>
                  </a:cubicBezTo>
                  <a:cubicBezTo>
                    <a:pt x="4949825" y="442662"/>
                    <a:pt x="4957252" y="454879"/>
                    <a:pt x="4962525" y="468062"/>
                  </a:cubicBezTo>
                  <a:lnTo>
                    <a:pt x="4991100" y="553787"/>
                  </a:lnTo>
                  <a:lnTo>
                    <a:pt x="5019675" y="639512"/>
                  </a:lnTo>
                  <a:cubicBezTo>
                    <a:pt x="5022850" y="649037"/>
                    <a:pt x="5024710" y="659107"/>
                    <a:pt x="5029200" y="668087"/>
                  </a:cubicBezTo>
                  <a:cubicBezTo>
                    <a:pt x="5035550" y="680787"/>
                    <a:pt x="5042977" y="693004"/>
                    <a:pt x="5048250" y="706187"/>
                  </a:cubicBezTo>
                  <a:cubicBezTo>
                    <a:pt x="5082636" y="792152"/>
                    <a:pt x="5047096" y="736399"/>
                    <a:pt x="5095875" y="801437"/>
                  </a:cubicBezTo>
                  <a:cubicBezTo>
                    <a:pt x="5105400" y="830012"/>
                    <a:pt x="5117145" y="857941"/>
                    <a:pt x="5124450" y="887162"/>
                  </a:cubicBezTo>
                  <a:cubicBezTo>
                    <a:pt x="5127502" y="899369"/>
                    <a:pt x="5136668" y="940172"/>
                    <a:pt x="5143500" y="953837"/>
                  </a:cubicBezTo>
                  <a:cubicBezTo>
                    <a:pt x="5148620" y="964076"/>
                    <a:pt x="5156200" y="972887"/>
                    <a:pt x="5162550" y="982412"/>
                  </a:cubicBezTo>
                  <a:cubicBezTo>
                    <a:pt x="5189896" y="1091795"/>
                    <a:pt x="5151658" y="956997"/>
                    <a:pt x="5191125" y="1049087"/>
                  </a:cubicBezTo>
                  <a:cubicBezTo>
                    <a:pt x="5209436" y="1091813"/>
                    <a:pt x="5191639" y="1078691"/>
                    <a:pt x="5210175" y="1115762"/>
                  </a:cubicBezTo>
                  <a:cubicBezTo>
                    <a:pt x="5215295" y="1126001"/>
                    <a:pt x="5222875" y="1134812"/>
                    <a:pt x="5229225" y="1144337"/>
                  </a:cubicBezTo>
                  <a:cubicBezTo>
                    <a:pt x="5236781" y="1182117"/>
                    <a:pt x="5246312" y="1233697"/>
                    <a:pt x="5257800" y="1268162"/>
                  </a:cubicBezTo>
                  <a:cubicBezTo>
                    <a:pt x="5260975" y="1277687"/>
                    <a:pt x="5262835" y="1287757"/>
                    <a:pt x="5267325" y="1296737"/>
                  </a:cubicBezTo>
                  <a:cubicBezTo>
                    <a:pt x="5272445" y="1306976"/>
                    <a:pt x="5280025" y="1315787"/>
                    <a:pt x="5286375" y="1325312"/>
                  </a:cubicBezTo>
                  <a:cubicBezTo>
                    <a:pt x="5289550" y="1338012"/>
                    <a:pt x="5292304" y="1350825"/>
                    <a:pt x="5295900" y="1363412"/>
                  </a:cubicBezTo>
                  <a:cubicBezTo>
                    <a:pt x="5298658" y="1373066"/>
                    <a:pt x="5303167" y="1382204"/>
                    <a:pt x="5305425" y="1391987"/>
                  </a:cubicBezTo>
                  <a:cubicBezTo>
                    <a:pt x="5312706" y="1423537"/>
                    <a:pt x="5314236" y="1456520"/>
                    <a:pt x="5324475" y="1487237"/>
                  </a:cubicBezTo>
                  <a:cubicBezTo>
                    <a:pt x="5346248" y="1552556"/>
                    <a:pt x="5320537" y="1471485"/>
                    <a:pt x="5343525" y="1563437"/>
                  </a:cubicBezTo>
                  <a:cubicBezTo>
                    <a:pt x="5345960" y="1573177"/>
                    <a:pt x="5350792" y="1582229"/>
                    <a:pt x="5353050" y="1592012"/>
                  </a:cubicBezTo>
                  <a:cubicBezTo>
                    <a:pt x="5360331" y="1623562"/>
                    <a:pt x="5364247" y="1655850"/>
                    <a:pt x="5372100" y="1687262"/>
                  </a:cubicBezTo>
                  <a:cubicBezTo>
                    <a:pt x="5375275" y="1699962"/>
                    <a:pt x="5379283" y="1712482"/>
                    <a:pt x="5381625" y="1725362"/>
                  </a:cubicBezTo>
                  <a:cubicBezTo>
                    <a:pt x="5385641" y="1747451"/>
                    <a:pt x="5386747" y="1770022"/>
                    <a:pt x="5391150" y="1792037"/>
                  </a:cubicBezTo>
                  <a:cubicBezTo>
                    <a:pt x="5393119" y="1801882"/>
                    <a:pt x="5398240" y="1810872"/>
                    <a:pt x="5400675" y="1820612"/>
                  </a:cubicBezTo>
                  <a:cubicBezTo>
                    <a:pt x="5404602" y="1836318"/>
                    <a:pt x="5405940" y="1852618"/>
                    <a:pt x="5410200" y="1868237"/>
                  </a:cubicBezTo>
                  <a:cubicBezTo>
                    <a:pt x="5415484" y="1887610"/>
                    <a:pt x="5422900" y="1906337"/>
                    <a:pt x="5429250" y="1925387"/>
                  </a:cubicBezTo>
                  <a:lnTo>
                    <a:pt x="5438775" y="1953962"/>
                  </a:lnTo>
                  <a:cubicBezTo>
                    <a:pt x="5441950" y="1963487"/>
                    <a:pt x="5442731" y="1974183"/>
                    <a:pt x="5448300" y="1982537"/>
                  </a:cubicBezTo>
                  <a:cubicBezTo>
                    <a:pt x="5484909" y="2037451"/>
                    <a:pt x="5453214" y="1984478"/>
                    <a:pt x="5476875" y="2039687"/>
                  </a:cubicBezTo>
                  <a:cubicBezTo>
                    <a:pt x="5501770" y="2097775"/>
                    <a:pt x="5492821" y="2058949"/>
                    <a:pt x="5514975" y="2125412"/>
                  </a:cubicBezTo>
                  <a:cubicBezTo>
                    <a:pt x="5524753" y="2154746"/>
                    <a:pt x="5526476" y="2180940"/>
                    <a:pt x="5534025" y="2211137"/>
                  </a:cubicBezTo>
                  <a:cubicBezTo>
                    <a:pt x="5536460" y="2220877"/>
                    <a:pt x="5541292" y="2229929"/>
                    <a:pt x="5543550" y="2239712"/>
                  </a:cubicBezTo>
                  <a:cubicBezTo>
                    <a:pt x="5550831" y="2271262"/>
                    <a:pt x="5552361" y="2304245"/>
                    <a:pt x="5562600" y="2334962"/>
                  </a:cubicBezTo>
                  <a:cubicBezTo>
                    <a:pt x="5568950" y="2354012"/>
                    <a:pt x="5576780" y="2372631"/>
                    <a:pt x="5581650" y="2392112"/>
                  </a:cubicBezTo>
                  <a:cubicBezTo>
                    <a:pt x="5626349" y="2570909"/>
                    <a:pt x="5583518" y="2407865"/>
                    <a:pt x="5610225" y="2496887"/>
                  </a:cubicBezTo>
                  <a:cubicBezTo>
                    <a:pt x="5616867" y="2519027"/>
                    <a:pt x="5624078" y="2541040"/>
                    <a:pt x="5629275" y="2563562"/>
                  </a:cubicBezTo>
                  <a:cubicBezTo>
                    <a:pt x="5633618" y="2582380"/>
                    <a:pt x="5633251" y="2602214"/>
                    <a:pt x="5638800" y="2620712"/>
                  </a:cubicBezTo>
                  <a:cubicBezTo>
                    <a:pt x="5642880" y="2634312"/>
                    <a:pt x="5651500" y="2646112"/>
                    <a:pt x="5657850" y="2658812"/>
                  </a:cubicBezTo>
                  <a:cubicBezTo>
                    <a:pt x="5661025" y="2681037"/>
                    <a:pt x="5662972" y="2703472"/>
                    <a:pt x="5667375" y="2725487"/>
                  </a:cubicBezTo>
                  <a:cubicBezTo>
                    <a:pt x="5669344" y="2735332"/>
                    <a:pt x="5674142" y="2744408"/>
                    <a:pt x="5676900" y="2754062"/>
                  </a:cubicBezTo>
                  <a:cubicBezTo>
                    <a:pt x="5680496" y="2766649"/>
                    <a:pt x="5682575" y="2779650"/>
                    <a:pt x="5686425" y="2792162"/>
                  </a:cubicBezTo>
                  <a:cubicBezTo>
                    <a:pt x="5695283" y="2820951"/>
                    <a:pt x="5709093" y="2848351"/>
                    <a:pt x="5715000" y="2877887"/>
                  </a:cubicBezTo>
                  <a:cubicBezTo>
                    <a:pt x="5728463" y="2945203"/>
                    <a:pt x="5719405" y="2910153"/>
                    <a:pt x="5743575" y="2982662"/>
                  </a:cubicBezTo>
                  <a:cubicBezTo>
                    <a:pt x="5746750" y="3004887"/>
                    <a:pt x="5748697" y="3027322"/>
                    <a:pt x="5753100" y="3049337"/>
                  </a:cubicBezTo>
                  <a:cubicBezTo>
                    <a:pt x="5755069" y="3059182"/>
                    <a:pt x="5760656" y="3068067"/>
                    <a:pt x="5762625" y="3077912"/>
                  </a:cubicBezTo>
                  <a:cubicBezTo>
                    <a:pt x="5767028" y="3099927"/>
                    <a:pt x="5767747" y="3122572"/>
                    <a:pt x="5772150" y="3144587"/>
                  </a:cubicBezTo>
                  <a:cubicBezTo>
                    <a:pt x="5774119" y="3154432"/>
                    <a:pt x="5779240" y="3163422"/>
                    <a:pt x="5781675" y="3173162"/>
                  </a:cubicBezTo>
                  <a:lnTo>
                    <a:pt x="5800725" y="3249362"/>
                  </a:lnTo>
                  <a:cubicBezTo>
                    <a:pt x="5803900" y="3271587"/>
                    <a:pt x="5805202" y="3294161"/>
                    <a:pt x="5810250" y="3316037"/>
                  </a:cubicBezTo>
                  <a:cubicBezTo>
                    <a:pt x="5814765" y="3335603"/>
                    <a:pt x="5825999" y="3353380"/>
                    <a:pt x="5829300" y="3373187"/>
                  </a:cubicBezTo>
                  <a:cubicBezTo>
                    <a:pt x="5855510" y="3530448"/>
                    <a:pt x="5824902" y="3365119"/>
                    <a:pt x="5848350" y="3458912"/>
                  </a:cubicBezTo>
                  <a:cubicBezTo>
                    <a:pt x="5853784" y="3480649"/>
                    <a:pt x="5856514" y="3513339"/>
                    <a:pt x="5867400" y="3535112"/>
                  </a:cubicBezTo>
                  <a:cubicBezTo>
                    <a:pt x="5872520" y="3545351"/>
                    <a:pt x="5880100" y="3554162"/>
                    <a:pt x="5886450" y="3563687"/>
                  </a:cubicBezTo>
                  <a:cubicBezTo>
                    <a:pt x="5909031" y="3676593"/>
                    <a:pt x="5879350" y="3559619"/>
                    <a:pt x="5915025" y="3639887"/>
                  </a:cubicBezTo>
                  <a:cubicBezTo>
                    <a:pt x="5923180" y="3658237"/>
                    <a:pt x="5922936" y="3680329"/>
                    <a:pt x="5934075" y="3697037"/>
                  </a:cubicBezTo>
                  <a:lnTo>
                    <a:pt x="5972175" y="3754187"/>
                  </a:lnTo>
                  <a:cubicBezTo>
                    <a:pt x="5991113" y="3829940"/>
                    <a:pt x="5967099" y="3754829"/>
                    <a:pt x="6010275" y="3830387"/>
                  </a:cubicBezTo>
                  <a:cubicBezTo>
                    <a:pt x="6015256" y="3839104"/>
                    <a:pt x="6015310" y="3849982"/>
                    <a:pt x="6019800" y="3858962"/>
                  </a:cubicBezTo>
                  <a:cubicBezTo>
                    <a:pt x="6024920" y="3869201"/>
                    <a:pt x="6033730" y="3877298"/>
                    <a:pt x="6038850" y="3887537"/>
                  </a:cubicBezTo>
                  <a:cubicBezTo>
                    <a:pt x="6043340" y="3896517"/>
                    <a:pt x="6043499" y="3907335"/>
                    <a:pt x="6048375" y="3916112"/>
                  </a:cubicBezTo>
                  <a:cubicBezTo>
                    <a:pt x="6059494" y="3936126"/>
                    <a:pt x="6086475" y="3973262"/>
                    <a:pt x="6086475" y="3973262"/>
                  </a:cubicBezTo>
                  <a:cubicBezTo>
                    <a:pt x="6089527" y="3985469"/>
                    <a:pt x="6098693" y="4026272"/>
                    <a:pt x="6105525" y="4039937"/>
                  </a:cubicBezTo>
                  <a:cubicBezTo>
                    <a:pt x="6112489" y="4053865"/>
                    <a:pt x="6146678" y="4097983"/>
                    <a:pt x="6153150" y="4106612"/>
                  </a:cubicBezTo>
                  <a:cubicBezTo>
                    <a:pt x="6160499" y="4128658"/>
                    <a:pt x="6185657" y="4209725"/>
                    <a:pt x="6200775" y="4239962"/>
                  </a:cubicBezTo>
                  <a:cubicBezTo>
                    <a:pt x="6205895" y="4250201"/>
                    <a:pt x="6213475" y="4259012"/>
                    <a:pt x="6219825" y="4268537"/>
                  </a:cubicBezTo>
                  <a:cubicBezTo>
                    <a:pt x="6235472" y="4346770"/>
                    <a:pt x="6219552" y="4288891"/>
                    <a:pt x="6257925" y="4373312"/>
                  </a:cubicBezTo>
                  <a:cubicBezTo>
                    <a:pt x="6291213" y="4446545"/>
                    <a:pt x="6260805" y="4396681"/>
                    <a:pt x="6296025" y="4449512"/>
                  </a:cubicBezTo>
                  <a:cubicBezTo>
                    <a:pt x="6297399" y="4456382"/>
                    <a:pt x="6306707" y="4513160"/>
                    <a:pt x="6315075" y="4525712"/>
                  </a:cubicBezTo>
                  <a:cubicBezTo>
                    <a:pt x="6322547" y="4536920"/>
                    <a:pt x="6334125" y="4544762"/>
                    <a:pt x="6343650" y="4554287"/>
                  </a:cubicBezTo>
                  <a:cubicBezTo>
                    <a:pt x="6346825" y="4566987"/>
                    <a:pt x="6348018" y="4580355"/>
                    <a:pt x="6353175" y="4592387"/>
                  </a:cubicBezTo>
                  <a:cubicBezTo>
                    <a:pt x="6363121" y="4615594"/>
                    <a:pt x="6383636" y="4632373"/>
                    <a:pt x="6400800" y="4649537"/>
                  </a:cubicBezTo>
                  <a:cubicBezTo>
                    <a:pt x="6417002" y="4698143"/>
                    <a:pt x="6399982" y="4661283"/>
                    <a:pt x="6438900" y="4706687"/>
                  </a:cubicBezTo>
                  <a:cubicBezTo>
                    <a:pt x="6449231" y="4718740"/>
                    <a:pt x="6457144" y="4732734"/>
                    <a:pt x="6467475" y="4744787"/>
                  </a:cubicBezTo>
                  <a:cubicBezTo>
                    <a:pt x="6476241" y="4755014"/>
                    <a:pt x="6487284" y="4763135"/>
                    <a:pt x="6496050" y="4773362"/>
                  </a:cubicBezTo>
                  <a:cubicBezTo>
                    <a:pt x="6506381" y="4785415"/>
                    <a:pt x="6514294" y="4799409"/>
                    <a:pt x="6524625" y="4811462"/>
                  </a:cubicBezTo>
                  <a:cubicBezTo>
                    <a:pt x="6533391" y="4821689"/>
                    <a:pt x="6544576" y="4829689"/>
                    <a:pt x="6553200" y="4840037"/>
                  </a:cubicBezTo>
                  <a:cubicBezTo>
                    <a:pt x="6560529" y="4848831"/>
                    <a:pt x="6564921" y="4859818"/>
                    <a:pt x="6572250" y="4868612"/>
                  </a:cubicBezTo>
                  <a:cubicBezTo>
                    <a:pt x="6580874" y="4878960"/>
                    <a:pt x="6592995" y="4886226"/>
                    <a:pt x="6600825" y="4897187"/>
                  </a:cubicBezTo>
                  <a:cubicBezTo>
                    <a:pt x="6619502" y="4923334"/>
                    <a:pt x="6616427" y="4941364"/>
                    <a:pt x="6638925" y="4963862"/>
                  </a:cubicBezTo>
                  <a:cubicBezTo>
                    <a:pt x="6647020" y="4971957"/>
                    <a:pt x="6657975" y="4976562"/>
                    <a:pt x="6667500" y="4982912"/>
                  </a:cubicBezTo>
                  <a:cubicBezTo>
                    <a:pt x="6680200" y="5001962"/>
                    <a:pt x="6695361" y="5019584"/>
                    <a:pt x="6705600" y="5040062"/>
                  </a:cubicBezTo>
                  <a:cubicBezTo>
                    <a:pt x="6717245" y="5063353"/>
                    <a:pt x="6726871" y="5086542"/>
                    <a:pt x="6743700" y="5106737"/>
                  </a:cubicBezTo>
                  <a:cubicBezTo>
                    <a:pt x="6752324" y="5117085"/>
                    <a:pt x="6763651" y="5124964"/>
                    <a:pt x="6772275" y="5135312"/>
                  </a:cubicBezTo>
                  <a:cubicBezTo>
                    <a:pt x="6779604" y="5144106"/>
                    <a:pt x="6783787" y="5155272"/>
                    <a:pt x="6791325" y="5163887"/>
                  </a:cubicBezTo>
                  <a:cubicBezTo>
                    <a:pt x="6806109" y="5180783"/>
                    <a:pt x="6824166" y="5194616"/>
                    <a:pt x="6838950" y="5211512"/>
                  </a:cubicBezTo>
                  <a:cubicBezTo>
                    <a:pt x="6879944" y="5258363"/>
                    <a:pt x="6840018" y="5220525"/>
                    <a:pt x="6867525" y="5268662"/>
                  </a:cubicBezTo>
                  <a:cubicBezTo>
                    <a:pt x="6893468" y="5314062"/>
                    <a:pt x="6893966" y="5298486"/>
                    <a:pt x="6924675" y="5335337"/>
                  </a:cubicBezTo>
                  <a:cubicBezTo>
                    <a:pt x="6932004" y="5344131"/>
                    <a:pt x="6935630" y="5355817"/>
                    <a:pt x="6943725" y="5363912"/>
                  </a:cubicBezTo>
                  <a:cubicBezTo>
                    <a:pt x="6958100" y="5378287"/>
                    <a:pt x="6976975" y="5387637"/>
                    <a:pt x="6991350" y="5402012"/>
                  </a:cubicBezTo>
                  <a:cubicBezTo>
                    <a:pt x="7054850" y="5465512"/>
                    <a:pt x="6962775" y="5398837"/>
                    <a:pt x="7038975" y="5449637"/>
                  </a:cubicBezTo>
                  <a:cubicBezTo>
                    <a:pt x="7089775" y="5525837"/>
                    <a:pt x="7023100" y="5433762"/>
                    <a:pt x="7086600" y="5497262"/>
                  </a:cubicBezTo>
                  <a:cubicBezTo>
                    <a:pt x="7129684" y="5540346"/>
                    <a:pt x="7078595" y="5516819"/>
                    <a:pt x="7134225" y="5535362"/>
                  </a:cubicBezTo>
                  <a:cubicBezTo>
                    <a:pt x="7146925" y="5548062"/>
                    <a:pt x="7157710" y="5563023"/>
                    <a:pt x="7172325" y="5573462"/>
                  </a:cubicBezTo>
                  <a:cubicBezTo>
                    <a:pt x="7251053" y="5629696"/>
                    <a:pt x="7250747" y="5625003"/>
                    <a:pt x="7324725" y="5649662"/>
                  </a:cubicBezTo>
                  <a:lnTo>
                    <a:pt x="7353300" y="5659187"/>
                  </a:lnTo>
                  <a:cubicBezTo>
                    <a:pt x="7362825" y="5662362"/>
                    <a:pt x="7372135" y="5666277"/>
                    <a:pt x="7381875" y="5668712"/>
                  </a:cubicBezTo>
                  <a:cubicBezTo>
                    <a:pt x="7394575" y="5671887"/>
                    <a:pt x="7406999" y="5676507"/>
                    <a:pt x="7419975" y="5678237"/>
                  </a:cubicBezTo>
                  <a:cubicBezTo>
                    <a:pt x="7454736" y="5682872"/>
                    <a:pt x="7489825" y="5684587"/>
                    <a:pt x="7524750" y="5687762"/>
                  </a:cubicBezTo>
                  <a:cubicBezTo>
                    <a:pt x="7611837" y="5705179"/>
                    <a:pt x="7545261" y="5693623"/>
                    <a:pt x="7677150" y="5706812"/>
                  </a:cubicBezTo>
                  <a:cubicBezTo>
                    <a:pt x="7897332" y="5728830"/>
                    <a:pt x="7623757" y="5712121"/>
                    <a:pt x="8077200" y="5725862"/>
                  </a:cubicBezTo>
                  <a:lnTo>
                    <a:pt x="9086850" y="5716337"/>
                  </a:lnTo>
                  <a:cubicBezTo>
                    <a:pt x="9140911" y="5715458"/>
                    <a:pt x="9194835" y="5710532"/>
                    <a:pt x="9248775" y="5706812"/>
                  </a:cubicBezTo>
                  <a:cubicBezTo>
                    <a:pt x="9286916" y="5704182"/>
                    <a:pt x="9363075" y="5697287"/>
                    <a:pt x="9363075" y="569728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4858804" y="459009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601804" y="146073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140328" y="1645403"/>
                <a:ext cx="4079578" cy="601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separability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328" y="1645403"/>
                <a:ext cx="4079578" cy="601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764522" y="2724792"/>
            <a:ext cx="2862887" cy="603433"/>
          </a:xfrm>
          <a:prstGeom prst="rect">
            <a:avLst/>
          </a:prstGeom>
          <a:noFill/>
          <a:ln w="57150">
            <a:solidFill>
              <a:srgbClr val="ED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878247" y="2879093"/>
                <a:ext cx="26578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247" y="2879093"/>
                <a:ext cx="2657842" cy="276999"/>
              </a:xfrm>
              <a:prstGeom prst="rect">
                <a:avLst/>
              </a:prstGeom>
              <a:blipFill>
                <a:blip r:embed="rId7"/>
                <a:stretch>
                  <a:fillRect l="-917" t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942590" y="3710586"/>
                <a:ext cx="220201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90" y="3710586"/>
                <a:ext cx="2202013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/>
          <p:cNvCxnSpPr/>
          <p:nvPr/>
        </p:nvCxnSpPr>
        <p:spPr>
          <a:xfrm flipV="1">
            <a:off x="1060363" y="1838260"/>
            <a:ext cx="4210517" cy="292417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857341" y="2555927"/>
            <a:ext cx="1822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 that </a:t>
            </a:r>
            <a:r>
              <a:rPr lang="en-US"/>
              <a:t>maximize separability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58758" y="3689595"/>
            <a:ext cx="1822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for classification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74C4BC-8C1A-4CAF-BEEE-44286B29A888}"/>
              </a:ext>
            </a:extLst>
          </p:cNvPr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Fisher’s Linear Discriminant Analysis</a:t>
            </a:r>
          </a:p>
        </p:txBody>
      </p:sp>
    </p:spTree>
    <p:extLst>
      <p:ext uri="{BB962C8B-B14F-4D97-AF65-F5344CB8AC3E}">
        <p14:creationId xmlns:p14="http://schemas.microsoft.com/office/powerpoint/2010/main" val="3077562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8120" y="1562108"/>
            <a:ext cx="3812044" cy="2821627"/>
            <a:chOff x="1898033" y="1344091"/>
            <a:chExt cx="4748426" cy="35147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033" y="1344091"/>
              <a:ext cx="4629150" cy="35147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0" t="3513" r="3722" b="11104"/>
            <a:stretch/>
          </p:blipFill>
          <p:spPr>
            <a:xfrm>
              <a:off x="2374709" y="1569494"/>
              <a:ext cx="4271750" cy="282508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98292" y="4271750"/>
              <a:ext cx="313898" cy="163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74709" y="1937982"/>
              <a:ext cx="1180532" cy="395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45799" y="1868339"/>
              <a:ext cx="1252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first PCA axis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30" y="1611807"/>
            <a:ext cx="3611189" cy="27418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7797" y="4743568"/>
            <a:ext cx="10617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yriad Pro" panose="020B0503030403020204" pitchFamily="34" charset="0"/>
              </a:rPr>
              <a:t>Linear discriminant analysis</a:t>
            </a:r>
            <a:r>
              <a:rPr lang="en-US" sz="1600" dirty="0">
                <a:latin typeface="Myriad Pro" panose="020B0503030403020204" pitchFamily="34" charset="0"/>
              </a:rPr>
              <a:t> finds a representation that makes it easy to distinguish the different stimulus conditions, but loses the narrative of what the neurons are doing as a function of time, and thus doesn’t capture very much variance.</a:t>
            </a:r>
            <a:endParaRPr lang="en-US" sz="1600" b="1" i="1" dirty="0">
              <a:solidFill>
                <a:srgbClr val="0070C0"/>
              </a:solidFill>
              <a:latin typeface="Myriad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A65983-AEF3-466A-ABD5-29076C1DF1CE}"/>
              </a:ext>
            </a:extLst>
          </p:cNvPr>
          <p:cNvSpPr txBox="1"/>
          <p:nvPr/>
        </p:nvSpPr>
        <p:spPr>
          <a:xfrm>
            <a:off x="627798" y="1065248"/>
            <a:ext cx="5486399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Myriad Pro" panose="020B0503030403020204" pitchFamily="34" charset="0"/>
              </a:rPr>
              <a:t>What if we pick a different axis? </a:t>
            </a:r>
            <a:r>
              <a:rPr lang="en-US" sz="1600" b="1" dirty="0">
                <a:latin typeface="Myriad Pro" panose="020B0503030403020204" pitchFamily="34" charset="0"/>
              </a:rPr>
              <a:t>– using a decoder?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97645-0449-4004-822A-C4E5468473FA}"/>
              </a:ext>
            </a:extLst>
          </p:cNvPr>
          <p:cNvSpPr txBox="1"/>
          <p:nvPr/>
        </p:nvSpPr>
        <p:spPr>
          <a:xfrm>
            <a:off x="455350" y="282130"/>
            <a:ext cx="12315428" cy="697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ea typeface="+mj-ea"/>
                <a:cs typeface="+mj-cs"/>
              </a:rPr>
              <a:t>PCA preserves information </a:t>
            </a:r>
            <a:r>
              <a:rPr lang="en-US" sz="2400" dirty="0">
                <a:ea typeface="+mj-ea"/>
                <a:cs typeface="+mj-cs"/>
              </a:rPr>
              <a:t>about the neural activity, but not about the stimulus</a:t>
            </a:r>
            <a:endParaRPr lang="en-US" sz="2400" kern="12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4106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7639758" y="1590609"/>
            <a:ext cx="658236" cy="118982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7197911" y="1941020"/>
            <a:ext cx="1183130" cy="660664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7" name="Group 2056"/>
          <p:cNvGrpSpPr/>
          <p:nvPr/>
        </p:nvGrpSpPr>
        <p:grpSpPr>
          <a:xfrm>
            <a:off x="1664336" y="1069045"/>
            <a:ext cx="1595120" cy="1365717"/>
            <a:chOff x="1918506" y="1351085"/>
            <a:chExt cx="1595120" cy="1365717"/>
          </a:xfrm>
        </p:grpSpPr>
        <p:grpSp>
          <p:nvGrpSpPr>
            <p:cNvPr id="2055" name="Group 2054"/>
            <p:cNvGrpSpPr/>
            <p:nvPr/>
          </p:nvGrpSpPr>
          <p:grpSpPr>
            <a:xfrm>
              <a:off x="1918506" y="1351085"/>
              <a:ext cx="1574800" cy="562372"/>
              <a:chOff x="1918506" y="1351085"/>
              <a:chExt cx="1574800" cy="562372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1918506" y="1574662"/>
                <a:ext cx="1574800" cy="33879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3" name="TextBox 2052"/>
              <p:cNvSpPr txBox="1"/>
              <p:nvPr/>
            </p:nvSpPr>
            <p:spPr>
              <a:xfrm>
                <a:off x="2576635" y="1351085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</a:p>
            </p:txBody>
          </p:sp>
        </p:grpSp>
        <p:grpSp>
          <p:nvGrpSpPr>
            <p:cNvPr id="2056" name="Group 2055"/>
            <p:cNvGrpSpPr/>
            <p:nvPr/>
          </p:nvGrpSpPr>
          <p:grpSpPr>
            <a:xfrm>
              <a:off x="1918506" y="2167541"/>
              <a:ext cx="1595120" cy="549261"/>
              <a:chOff x="1918506" y="2167541"/>
              <a:chExt cx="1595120" cy="549261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 flipV="1">
                <a:off x="1918506" y="2167541"/>
                <a:ext cx="1595120" cy="37830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689865" y="234747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959600" y="1286853"/>
            <a:ext cx="3576320" cy="3302000"/>
            <a:chOff x="1442720" y="873760"/>
            <a:chExt cx="3576320" cy="33020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42720" y="4175760"/>
              <a:ext cx="3576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442720" y="873760"/>
              <a:ext cx="0" cy="330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7120554" y="4899063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Firing rate of neuron 1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521270" y="2770845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Firing rate of neuron 2</a:t>
            </a:r>
          </a:p>
        </p:txBody>
      </p:sp>
      <p:sp>
        <p:nvSpPr>
          <p:cNvPr id="25" name="Oval 24"/>
          <p:cNvSpPr/>
          <p:nvPr/>
        </p:nvSpPr>
        <p:spPr>
          <a:xfrm>
            <a:off x="3210560" y="143837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Oval 29"/>
          <p:cNvSpPr/>
          <p:nvPr/>
        </p:nvSpPr>
        <p:spPr>
          <a:xfrm>
            <a:off x="1359536" y="975111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1359536" y="1970541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594583" y="1983392"/>
            <a:ext cx="1654998" cy="2908629"/>
            <a:chOff x="6594583" y="1983392"/>
            <a:chExt cx="1654998" cy="2908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7781761" y="4522689"/>
                  <a:ext cx="4678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761" y="4522689"/>
                  <a:ext cx="46782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6594583" y="1983392"/>
                  <a:ext cx="4731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583" y="1983392"/>
                  <a:ext cx="47314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6959600" y="2178424"/>
              <a:ext cx="1013006" cy="2410429"/>
              <a:chOff x="6959599" y="2089060"/>
              <a:chExt cx="1351281" cy="2499793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8310880" y="2089060"/>
                <a:ext cx="0" cy="249979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959599" y="2089060"/>
                <a:ext cx="1351281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7887222" y="2100500"/>
            <a:ext cx="515076" cy="369332"/>
            <a:chOff x="7887222" y="2100500"/>
            <a:chExt cx="51507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8163451" y="2100500"/>
                  <a:ext cx="238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451" y="2100500"/>
                  <a:ext cx="23884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7949" r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Oval 2"/>
            <p:cNvSpPr/>
            <p:nvPr/>
          </p:nvSpPr>
          <p:spPr>
            <a:xfrm>
              <a:off x="7887222" y="2100500"/>
              <a:ext cx="163308" cy="163308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6959599" y="1701165"/>
            <a:ext cx="1590041" cy="28876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 rot="19795354">
            <a:off x="7843425" y="2222729"/>
            <a:ext cx="193937" cy="197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359536" y="3091823"/>
            <a:ext cx="3593804" cy="1292734"/>
            <a:chOff x="1359536" y="3091823"/>
            <a:chExt cx="3593804" cy="1292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53344" y="3091823"/>
                  <a:ext cx="24239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344" y="3091823"/>
                  <a:ext cx="242399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508" r="-754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359536" y="3549207"/>
                  <a:ext cx="16920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Spike 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0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&gt; b</a:t>
                  </a: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9536" y="3549207"/>
                  <a:ext cx="1692066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3597" t="-7576" r="-2878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359536" y="3919493"/>
                  <a:ext cx="3593804" cy="465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Assume </a:t>
                  </a:r>
                  <a14:m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sz="20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9536" y="3919493"/>
                  <a:ext cx="3593804" cy="465064"/>
                </a:xfrm>
                <a:prstGeom prst="rect">
                  <a:avLst/>
                </a:prstGeom>
                <a:blipFill>
                  <a:blip r:embed="rId7"/>
                  <a:stretch>
                    <a:fillRect l="-1695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963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8120" y="1562108"/>
            <a:ext cx="3812044" cy="2821627"/>
            <a:chOff x="1898033" y="1344091"/>
            <a:chExt cx="4748426" cy="35147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033" y="1344091"/>
              <a:ext cx="4629150" cy="35147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0" t="3513" r="3722" b="11104"/>
            <a:stretch/>
          </p:blipFill>
          <p:spPr>
            <a:xfrm>
              <a:off x="2374709" y="1569494"/>
              <a:ext cx="4271750" cy="282508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98292" y="4271750"/>
              <a:ext cx="313898" cy="163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74709" y="1937982"/>
              <a:ext cx="1180532" cy="395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45799" y="1868339"/>
              <a:ext cx="1252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first PCA axis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30" y="1611807"/>
            <a:ext cx="3611189" cy="27418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7797" y="4743568"/>
            <a:ext cx="10617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yriad Pro" panose="020B0503030403020204" pitchFamily="34" charset="0"/>
              </a:rPr>
              <a:t>Linear discriminant analysis</a:t>
            </a:r>
            <a:r>
              <a:rPr lang="en-US" sz="1600" dirty="0">
                <a:latin typeface="Myriad Pro" panose="020B0503030403020204" pitchFamily="34" charset="0"/>
              </a:rPr>
              <a:t> finds a representation that makes it easy to distinguish the different stimulus conditions, but loses the narrative of what the neurons are doing as a function of time, and thus doesn’t capture very much variance.</a:t>
            </a:r>
          </a:p>
          <a:p>
            <a:endParaRPr lang="en-US" sz="1600" dirty="0">
              <a:latin typeface="Myriad Pro" panose="020B0503030403020204" pitchFamily="34" charset="0"/>
            </a:endParaRPr>
          </a:p>
          <a:p>
            <a:pPr algn="ctr"/>
            <a:r>
              <a:rPr lang="en-US" sz="1600" i="1" dirty="0">
                <a:latin typeface="Myriad Pro" panose="020B0503030403020204" pitchFamily="34" charset="0"/>
              </a:rPr>
              <a:t>We face a trade-off between </a:t>
            </a:r>
            <a:r>
              <a:rPr lang="en-US" sz="1600" b="1" i="1" dirty="0">
                <a:solidFill>
                  <a:srgbClr val="0070C0"/>
                </a:solidFill>
                <a:latin typeface="Myriad Pro" panose="020B0503030403020204" pitchFamily="34" charset="0"/>
              </a:rPr>
              <a:t>preserving the most neural variance</a:t>
            </a:r>
            <a:r>
              <a:rPr lang="en-US" sz="1600" i="1" dirty="0">
                <a:latin typeface="Myriad Pro" panose="020B0503030403020204" pitchFamily="34" charset="0"/>
              </a:rPr>
              <a:t>, and</a:t>
            </a:r>
            <a:r>
              <a:rPr lang="en-US" sz="1600" b="1" i="1" dirty="0">
                <a:solidFill>
                  <a:srgbClr val="0070C0"/>
                </a:solidFill>
                <a:latin typeface="Myriad Pro" panose="020B0503030403020204" pitchFamily="34" charset="0"/>
              </a:rPr>
              <a:t> preserving information about the stimulus.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4D7DF-412C-4E94-AB83-D98E22025A5F}"/>
              </a:ext>
            </a:extLst>
          </p:cNvPr>
          <p:cNvSpPr txBox="1"/>
          <p:nvPr/>
        </p:nvSpPr>
        <p:spPr>
          <a:xfrm>
            <a:off x="627798" y="1065248"/>
            <a:ext cx="5486399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Myriad Pro" panose="020B0503030403020204" pitchFamily="34" charset="0"/>
              </a:rPr>
              <a:t>What if we pick a different axis? </a:t>
            </a:r>
            <a:r>
              <a:rPr lang="en-US" sz="1600" b="1" dirty="0">
                <a:latin typeface="Myriad Pro" panose="020B0503030403020204" pitchFamily="34" charset="0"/>
              </a:rPr>
              <a:t>– using a decoder?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7C403E-1113-32F2-594A-2BFD0EBAF014}"/>
              </a:ext>
            </a:extLst>
          </p:cNvPr>
          <p:cNvSpPr txBox="1"/>
          <p:nvPr/>
        </p:nvSpPr>
        <p:spPr>
          <a:xfrm>
            <a:off x="455350" y="282130"/>
            <a:ext cx="12315428" cy="697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ea typeface="+mj-ea"/>
                <a:cs typeface="+mj-cs"/>
              </a:rPr>
              <a:t>PCA preserves information </a:t>
            </a:r>
            <a:r>
              <a:rPr lang="en-US" sz="2400" dirty="0">
                <a:ea typeface="+mj-ea"/>
                <a:cs typeface="+mj-cs"/>
              </a:rPr>
              <a:t>about the neural activity, but not about the stimulus</a:t>
            </a:r>
            <a:endParaRPr lang="en-US" sz="2400" kern="12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9359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8120" y="1562108"/>
            <a:ext cx="3812044" cy="2821627"/>
            <a:chOff x="1898033" y="1344091"/>
            <a:chExt cx="4748426" cy="35147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033" y="1344091"/>
              <a:ext cx="4629150" cy="35147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0" t="3513" r="3722" b="11104"/>
            <a:stretch/>
          </p:blipFill>
          <p:spPr>
            <a:xfrm>
              <a:off x="2374709" y="1569494"/>
              <a:ext cx="4271750" cy="282508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98292" y="4271750"/>
              <a:ext cx="313898" cy="163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74709" y="1937982"/>
              <a:ext cx="1180532" cy="395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45799" y="1868339"/>
              <a:ext cx="1252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first PCA axis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30" y="1611807"/>
            <a:ext cx="3611189" cy="27418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7797" y="4743568"/>
            <a:ext cx="10617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yriad Pro" panose="020B0503030403020204" pitchFamily="34" charset="0"/>
              </a:rPr>
              <a:t>Linear discriminant analysis</a:t>
            </a:r>
            <a:r>
              <a:rPr lang="en-US" sz="1600" dirty="0">
                <a:latin typeface="Myriad Pro" panose="020B0503030403020204" pitchFamily="34" charset="0"/>
              </a:rPr>
              <a:t> finds a representation that makes it easy to distinguish the different stimulus conditions, but loses the narrative of what the neurons are doing as a function of time, and thus doesn’t capture very much variance.</a:t>
            </a:r>
          </a:p>
          <a:p>
            <a:endParaRPr lang="en-US" sz="1600" dirty="0">
              <a:latin typeface="Myriad Pro" panose="020B0503030403020204" pitchFamily="34" charset="0"/>
            </a:endParaRPr>
          </a:p>
          <a:p>
            <a:pPr algn="ctr"/>
            <a:r>
              <a:rPr lang="en-US" sz="1600" i="1" dirty="0">
                <a:latin typeface="Myriad Pro" panose="020B0503030403020204" pitchFamily="34" charset="0"/>
              </a:rPr>
              <a:t>We face a trade-off between </a:t>
            </a:r>
            <a:r>
              <a:rPr lang="en-US" sz="1600" b="1" i="1" dirty="0">
                <a:solidFill>
                  <a:srgbClr val="0070C0"/>
                </a:solidFill>
                <a:latin typeface="Myriad Pro" panose="020B0503030403020204" pitchFamily="34" charset="0"/>
              </a:rPr>
              <a:t>preserving the most neural variance</a:t>
            </a:r>
            <a:r>
              <a:rPr lang="en-US" sz="1600" i="1" dirty="0">
                <a:latin typeface="Myriad Pro" panose="020B0503030403020204" pitchFamily="34" charset="0"/>
              </a:rPr>
              <a:t>, and</a:t>
            </a:r>
            <a:r>
              <a:rPr lang="en-US" sz="1600" b="1" i="1" dirty="0">
                <a:solidFill>
                  <a:srgbClr val="0070C0"/>
                </a:solidFill>
                <a:latin typeface="Myriad Pro" panose="020B0503030403020204" pitchFamily="34" charset="0"/>
              </a:rPr>
              <a:t> preserving information about the stimulus.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13" y="1488975"/>
            <a:ext cx="3737669" cy="2837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55118F-D337-4C7A-9B2A-77540D9BAD24}"/>
              </a:ext>
            </a:extLst>
          </p:cNvPr>
          <p:cNvSpPr txBox="1"/>
          <p:nvPr/>
        </p:nvSpPr>
        <p:spPr>
          <a:xfrm>
            <a:off x="627798" y="1065248"/>
            <a:ext cx="5486399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Myriad Pro" panose="020B0503030403020204" pitchFamily="34" charset="0"/>
              </a:rPr>
              <a:t>What if we pick a different axis? </a:t>
            </a:r>
            <a:r>
              <a:rPr lang="en-US" sz="1600" b="1" dirty="0">
                <a:latin typeface="Myriad Pro" panose="020B0503030403020204" pitchFamily="34" charset="0"/>
              </a:rPr>
              <a:t>– using a decoder?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CDB63-051A-4B38-BEE5-344268B55824}"/>
              </a:ext>
            </a:extLst>
          </p:cNvPr>
          <p:cNvSpPr txBox="1"/>
          <p:nvPr/>
        </p:nvSpPr>
        <p:spPr>
          <a:xfrm>
            <a:off x="8712485" y="1973221"/>
            <a:ext cx="20967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Best of both worlds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4B6F6E-4B72-63FF-BE8F-07A64745AF4C}"/>
              </a:ext>
            </a:extLst>
          </p:cNvPr>
          <p:cNvSpPr txBox="1"/>
          <p:nvPr/>
        </p:nvSpPr>
        <p:spPr>
          <a:xfrm>
            <a:off x="455350" y="282130"/>
            <a:ext cx="12315428" cy="697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ea typeface="+mj-ea"/>
                <a:cs typeface="+mj-cs"/>
              </a:rPr>
              <a:t>PCA preserves information </a:t>
            </a:r>
            <a:r>
              <a:rPr lang="en-US" sz="2400" dirty="0">
                <a:ea typeface="+mj-ea"/>
                <a:cs typeface="+mj-cs"/>
              </a:rPr>
              <a:t>about the neural activity, but not about the stimulus</a:t>
            </a:r>
            <a:endParaRPr lang="en-US" sz="2400" kern="12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2195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70" y="285750"/>
            <a:ext cx="6996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1200" dirty="0">
                <a:ea typeface="+mj-ea"/>
                <a:cs typeface="+mj-cs"/>
              </a:rPr>
              <a:t>Coming up after lunch… </a:t>
            </a:r>
            <a:r>
              <a:rPr lang="en-US" sz="2400" dirty="0"/>
              <a:t>so you’ve collected some data</a:t>
            </a:r>
            <a:endParaRPr lang="en-US" sz="2400" i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20315" t="37321" r="14632" b="31801"/>
          <a:stretch/>
        </p:blipFill>
        <p:spPr>
          <a:xfrm>
            <a:off x="3565059" y="1570214"/>
            <a:ext cx="4278599" cy="114234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01822" y="2542117"/>
            <a:ext cx="11506722" cy="2713349"/>
            <a:chOff x="301822" y="3814231"/>
            <a:chExt cx="11506722" cy="2713349"/>
          </a:xfrm>
        </p:grpSpPr>
        <p:grpSp>
          <p:nvGrpSpPr>
            <p:cNvPr id="22" name="Group 21"/>
            <p:cNvGrpSpPr/>
            <p:nvPr/>
          </p:nvGrpSpPr>
          <p:grpSpPr>
            <a:xfrm>
              <a:off x="6932429" y="3814231"/>
              <a:ext cx="4876115" cy="2343239"/>
              <a:chOff x="6932429" y="4470537"/>
              <a:chExt cx="4876115" cy="2343239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51"/>
              <a:stretch/>
            </p:blipFill>
            <p:spPr>
              <a:xfrm>
                <a:off x="6932429" y="5807512"/>
                <a:ext cx="4876115" cy="1006264"/>
              </a:xfrm>
              <a:prstGeom prst="rect">
                <a:avLst/>
              </a:prstGeom>
            </p:spPr>
          </p:pic>
          <p:cxnSp>
            <p:nvCxnSpPr>
              <p:cNvPr id="20" name="Straight Arrow Connector 19"/>
              <p:cNvCxnSpPr/>
              <p:nvPr/>
            </p:nvCxnSpPr>
            <p:spPr>
              <a:xfrm>
                <a:off x="7635240" y="4470537"/>
                <a:ext cx="304295" cy="13437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8128447" y="5203521"/>
                <a:ext cx="17782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Myriad Pro" panose="020B0503030403020204" pitchFamily="34" charset="0"/>
                  </a:rPr>
                  <a:t>Behavior annotations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01822" y="3814231"/>
              <a:ext cx="4567771" cy="2713349"/>
              <a:chOff x="301822" y="4144651"/>
              <a:chExt cx="4567771" cy="2713349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1822" y="5488373"/>
                <a:ext cx="4567771" cy="1369627"/>
                <a:chOff x="301822" y="5208814"/>
                <a:chExt cx="4567771" cy="1369627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826" t="61288" r="1248"/>
                <a:stretch/>
              </p:blipFill>
              <p:spPr>
                <a:xfrm>
                  <a:off x="1199908" y="5208814"/>
                  <a:ext cx="3669685" cy="1369627"/>
                </a:xfrm>
                <a:prstGeom prst="rect">
                  <a:avLst/>
                </a:prstGeom>
              </p:spPr>
            </p:pic>
            <p:sp>
              <p:nvSpPr>
                <p:cNvPr id="7" name="TextBox 6"/>
                <p:cNvSpPr txBox="1"/>
                <p:nvPr/>
              </p:nvSpPr>
              <p:spPr>
                <a:xfrm>
                  <a:off x="301822" y="5443588"/>
                  <a:ext cx="79842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Myriad Pro" panose="020B0503030403020204" pitchFamily="34" charset="0"/>
                    </a:rPr>
                    <a:t>50 - 300</a:t>
                  </a:r>
                </a:p>
                <a:p>
                  <a:pPr algn="ctr"/>
                  <a:r>
                    <a:rPr lang="en-US" sz="1400" dirty="0">
                      <a:latin typeface="Myriad Pro" panose="020B0503030403020204" pitchFamily="34" charset="0"/>
                    </a:rPr>
                    <a:t>neurons</a:t>
                  </a:r>
                </a:p>
              </p:txBody>
            </p:sp>
          </p:grpSp>
          <p:cxnSp>
            <p:nvCxnSpPr>
              <p:cNvPr id="25" name="Straight Arrow Connector 24"/>
              <p:cNvCxnSpPr/>
              <p:nvPr/>
            </p:nvCxnSpPr>
            <p:spPr>
              <a:xfrm flipH="1">
                <a:off x="3753208" y="4144651"/>
                <a:ext cx="201573" cy="11795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1585214" y="4882450"/>
                <a:ext cx="20688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Myriad Pro" panose="020B0503030403020204" pitchFamily="34" charset="0"/>
                  </a:rPr>
                  <a:t>Extracted calcium signals</a:t>
                </a: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5486313" y="3966725"/>
            <a:ext cx="992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Myriad Pro" panose="020B0503030403020204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0111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215CB8-1203-C55A-58A5-CD24D71DD38B}"/>
              </a:ext>
            </a:extLst>
          </p:cNvPr>
          <p:cNvSpPr txBox="1"/>
          <p:nvPr/>
        </p:nvSpPr>
        <p:spPr>
          <a:xfrm>
            <a:off x="1216660" y="1234440"/>
            <a:ext cx="9758680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yriad Pro" panose="020B0503030403020204" pitchFamily="34" charset="0"/>
              </a:rPr>
              <a:t>4 approaches to making sense of population data: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yriad Pro" panose="020B0503030403020204" pitchFamily="34" charset="0"/>
              </a:rPr>
              <a:t>Tuning analysis</a:t>
            </a:r>
            <a:r>
              <a:rPr lang="en-US" sz="2000" dirty="0">
                <a:latin typeface="Myriad Pro" panose="020B0503030403020204" pitchFamily="34" charset="0"/>
              </a:rPr>
              <a:t> (“what do the responses of individual neurons look like?”)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yriad Pro" panose="020B0503030403020204" pitchFamily="34" charset="0"/>
              </a:rPr>
              <a:t>Decoding </a:t>
            </a:r>
            <a:r>
              <a:rPr lang="en-US" sz="2000" dirty="0">
                <a:latin typeface="Myriad Pro" panose="020B0503030403020204" pitchFamily="34" charset="0"/>
              </a:rPr>
              <a:t>(“what information about the world is present in the neural activity?”)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yriad Pro" panose="020B0503030403020204" pitchFamily="34" charset="0"/>
              </a:rPr>
              <a:t>Population distance</a:t>
            </a:r>
            <a:r>
              <a:rPr lang="en-US" sz="2000" dirty="0">
                <a:latin typeface="Myriad Pro" panose="020B0503030403020204" pitchFamily="34" charset="0"/>
              </a:rPr>
              <a:t> (“how clear is the information that’s being encoded?”)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yriad Pro" panose="020B0503030403020204" pitchFamily="34" charset="0"/>
              </a:rPr>
              <a:t>Dimensionality reduction</a:t>
            </a:r>
            <a:r>
              <a:rPr lang="en-US" sz="2000" dirty="0">
                <a:latin typeface="Myriad Pro" panose="020B0503030403020204" pitchFamily="34" charset="0"/>
              </a:rPr>
              <a:t> (“what is the overall structure of the neural activity?”)</a:t>
            </a:r>
            <a:endParaRPr lang="en-US" sz="2000" b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67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6961-48CF-1F16-9D71-BCE987C1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</a:t>
            </a:r>
            <a:r>
              <a:rPr lang="en-US" dirty="0" err="1"/>
              <a:t>dPCA</a:t>
            </a:r>
            <a:r>
              <a:rPr lang="en-US" dirty="0"/>
              <a:t> lightning 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EC5E7-B84F-4219-E93D-D364095F5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239395"/>
            <a:ext cx="10515600" cy="62928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yriad Pro" panose="020B0503030403020204" pitchFamily="34" charset="0"/>
              </a:rPr>
              <a:t>The dataset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3750" y="1162050"/>
            <a:ext cx="2903220" cy="1951137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162050"/>
            <a:ext cx="6254054" cy="19583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77640" y="2044467"/>
            <a:ext cx="3166110" cy="1015231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79083" y="1356390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Report: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Stimulus F1 &gt; Stimulus F2?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15350" y="6492240"/>
            <a:ext cx="3676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Myriad Pro" panose="020B0503030403020204" pitchFamily="34" charset="0"/>
              </a:rPr>
              <a:t>Romo</a:t>
            </a:r>
            <a:r>
              <a:rPr lang="en-US" sz="1600" dirty="0">
                <a:latin typeface="Myriad Pro" panose="020B0503030403020204" pitchFamily="34" charset="0"/>
              </a:rPr>
              <a:t> et al, Nature 1999</a:t>
            </a:r>
          </a:p>
        </p:txBody>
      </p:sp>
    </p:spTree>
    <p:extLst>
      <p:ext uri="{BB962C8B-B14F-4D97-AF65-F5344CB8AC3E}">
        <p14:creationId xmlns:p14="http://schemas.microsoft.com/office/powerpoint/2010/main" val="2294036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239395"/>
            <a:ext cx="10515600" cy="62928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yriad Pro" panose="020B0503030403020204" pitchFamily="34" charset="0"/>
              </a:rPr>
              <a:t>The dataset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3750" y="1162050"/>
            <a:ext cx="2903220" cy="1951137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162050"/>
            <a:ext cx="6254054" cy="19583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77640" y="2044467"/>
            <a:ext cx="3166110" cy="1015231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79083" y="1356390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Report: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Stimulus F1 &gt; Stimulus F2?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15350" y="6492240"/>
            <a:ext cx="3676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Myriad Pro" panose="020B0503030403020204" pitchFamily="34" charset="0"/>
              </a:rPr>
              <a:t>Romo</a:t>
            </a:r>
            <a:r>
              <a:rPr lang="en-US" sz="1600" dirty="0">
                <a:latin typeface="Myriad Pro" panose="020B0503030403020204" pitchFamily="34" charset="0"/>
              </a:rPr>
              <a:t> et al, Nature 1999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6320" y="3318986"/>
            <a:ext cx="4559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F1 was between 10 and 34 Hz;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F2 was always 8Hz higher or 8Hz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Performance 90-95%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832 neurons recorded in 5 monkeys using an array of 7 independent microelectrodes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994535" y="776660"/>
            <a:ext cx="543739" cy="699120"/>
            <a:chOff x="1994535" y="776660"/>
            <a:chExt cx="543739" cy="699120"/>
          </a:xfrm>
        </p:grpSpPr>
        <p:grpSp>
          <p:nvGrpSpPr>
            <p:cNvPr id="12" name="Group 11"/>
            <p:cNvGrpSpPr/>
            <p:nvPr/>
          </p:nvGrpSpPr>
          <p:grpSpPr>
            <a:xfrm>
              <a:off x="2034540" y="1024920"/>
              <a:ext cx="194310" cy="450860"/>
              <a:chOff x="297180" y="1428750"/>
              <a:chExt cx="194310" cy="45086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297180" y="1428750"/>
                <a:ext cx="80010" cy="4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297180" y="1451610"/>
                <a:ext cx="194310" cy="4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1994535" y="77666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796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239395"/>
            <a:ext cx="10515600" cy="62928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yriad Pro" panose="020B0503030403020204" pitchFamily="34" charset="0"/>
              </a:rPr>
              <a:t>The dataset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3750" y="1162050"/>
            <a:ext cx="2903220" cy="1951137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162050"/>
            <a:ext cx="6254054" cy="19583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77640" y="2044467"/>
            <a:ext cx="3166110" cy="1015231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79083" y="1356390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Report: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Stimulus F1 &gt; Stimulus F2?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15350" y="6492240"/>
            <a:ext cx="3676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Myriad Pro" panose="020B0503030403020204" pitchFamily="34" charset="0"/>
              </a:rPr>
              <a:t>Romo</a:t>
            </a:r>
            <a:r>
              <a:rPr lang="en-US" sz="1600" dirty="0">
                <a:latin typeface="Myriad Pro" panose="020B0503030403020204" pitchFamily="34" charset="0"/>
              </a:rPr>
              <a:t> et al, Nature 1999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6320" y="3318986"/>
            <a:ext cx="4559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F1 was between 10 and 34 Hz;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F2 was always 8Hz higher or 8Hz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Performance 90-95%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832 neurons recorded in 5 monkeys using an array of 7 independent microelectrodes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l="50130" t="12053" r="19481" b="49384"/>
          <a:stretch/>
        </p:blipFill>
        <p:spPr>
          <a:xfrm>
            <a:off x="6472053" y="3314730"/>
            <a:ext cx="4384184" cy="29902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994535" y="776660"/>
            <a:ext cx="543739" cy="699120"/>
            <a:chOff x="1994535" y="776660"/>
            <a:chExt cx="543739" cy="699120"/>
          </a:xfrm>
        </p:grpSpPr>
        <p:grpSp>
          <p:nvGrpSpPr>
            <p:cNvPr id="12" name="Group 11"/>
            <p:cNvGrpSpPr/>
            <p:nvPr/>
          </p:nvGrpSpPr>
          <p:grpSpPr>
            <a:xfrm>
              <a:off x="2034540" y="1024920"/>
              <a:ext cx="194310" cy="450860"/>
              <a:chOff x="297180" y="1428750"/>
              <a:chExt cx="194310" cy="45086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297180" y="1428750"/>
                <a:ext cx="80010" cy="4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297180" y="1451610"/>
                <a:ext cx="194310" cy="4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1994535" y="77666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PFC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69233" y="3093198"/>
            <a:ext cx="23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Four example neurons:</a:t>
            </a:r>
          </a:p>
        </p:txBody>
      </p:sp>
    </p:spTree>
    <p:extLst>
      <p:ext uri="{BB962C8B-B14F-4D97-AF65-F5344CB8AC3E}">
        <p14:creationId xmlns:p14="http://schemas.microsoft.com/office/powerpoint/2010/main" val="183389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239395"/>
            <a:ext cx="10515600" cy="62928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yriad Pro" panose="020B0503030403020204" pitchFamily="34" charset="0"/>
              </a:rPr>
              <a:t>The dataset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3750" y="1162050"/>
            <a:ext cx="2903220" cy="1951137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162050"/>
            <a:ext cx="6254054" cy="19583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77640" y="2044467"/>
            <a:ext cx="3166110" cy="1015231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79083" y="1356390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Report: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Stimulus F1 &gt; Stimulus F2?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15350" y="6492240"/>
            <a:ext cx="3676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Myriad Pro" panose="020B0503030403020204" pitchFamily="34" charset="0"/>
              </a:rPr>
              <a:t>Romo</a:t>
            </a:r>
            <a:r>
              <a:rPr lang="en-US" sz="1600" dirty="0">
                <a:latin typeface="Myriad Pro" panose="020B0503030403020204" pitchFamily="34" charset="0"/>
              </a:rPr>
              <a:t> et al, Nature 1999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6320" y="3318986"/>
            <a:ext cx="4559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F1 was between 10 and 34 Hz;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F2 was always 8Hz higher or 8Hz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Performance 90-95%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832 neurons recorded in 5 monkeys using an array of 7 independent microelectrodes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l="50130" t="72942" r="19481" b="6762"/>
          <a:stretch/>
        </p:blipFill>
        <p:spPr>
          <a:xfrm>
            <a:off x="1440081" y="4853013"/>
            <a:ext cx="4248991" cy="152527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l="50130" t="12053" r="19481" b="49384"/>
          <a:stretch/>
        </p:blipFill>
        <p:spPr>
          <a:xfrm>
            <a:off x="6472053" y="3314730"/>
            <a:ext cx="4384184" cy="29902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994535" y="776660"/>
            <a:ext cx="543739" cy="699120"/>
            <a:chOff x="1994535" y="776660"/>
            <a:chExt cx="543739" cy="699120"/>
          </a:xfrm>
        </p:grpSpPr>
        <p:grpSp>
          <p:nvGrpSpPr>
            <p:cNvPr id="12" name="Group 11"/>
            <p:cNvGrpSpPr/>
            <p:nvPr/>
          </p:nvGrpSpPr>
          <p:grpSpPr>
            <a:xfrm>
              <a:off x="2034540" y="1024920"/>
              <a:ext cx="194310" cy="450860"/>
              <a:chOff x="297180" y="1428750"/>
              <a:chExt cx="194310" cy="45086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297180" y="1428750"/>
                <a:ext cx="80010" cy="4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297180" y="1451610"/>
                <a:ext cx="194310" cy="4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1994535" y="77666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PFC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69233" y="3093198"/>
            <a:ext cx="23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Four example neurons:</a:t>
            </a:r>
          </a:p>
        </p:txBody>
      </p:sp>
    </p:spTree>
    <p:extLst>
      <p:ext uri="{BB962C8B-B14F-4D97-AF65-F5344CB8AC3E}">
        <p14:creationId xmlns:p14="http://schemas.microsoft.com/office/powerpoint/2010/main" val="3331618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239395"/>
            <a:ext cx="10515600" cy="62928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yriad Pro" panose="020B0503030403020204" pitchFamily="34" charset="0"/>
              </a:rPr>
              <a:t>The dataset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3750" y="1162050"/>
            <a:ext cx="2903220" cy="1951137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162050"/>
            <a:ext cx="6254054" cy="1958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9083" y="1356390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Report: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Stimulus F1 &gt; Stimulus F2?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94535" y="776660"/>
            <a:ext cx="543739" cy="699120"/>
            <a:chOff x="1994535" y="776660"/>
            <a:chExt cx="543739" cy="699120"/>
          </a:xfrm>
        </p:grpSpPr>
        <p:grpSp>
          <p:nvGrpSpPr>
            <p:cNvPr id="26" name="Group 25"/>
            <p:cNvGrpSpPr/>
            <p:nvPr/>
          </p:nvGrpSpPr>
          <p:grpSpPr>
            <a:xfrm>
              <a:off x="2034540" y="1024920"/>
              <a:ext cx="194310" cy="450860"/>
              <a:chOff x="297180" y="1428750"/>
              <a:chExt cx="194310" cy="45086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297180" y="1428750"/>
                <a:ext cx="80010" cy="4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97180" y="1451610"/>
                <a:ext cx="194310" cy="4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1994535" y="77666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PFC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207770" y="3787579"/>
            <a:ext cx="8782050" cy="2931520"/>
            <a:chOff x="1036320" y="3413760"/>
            <a:chExt cx="8782050" cy="29315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"/>
            <a:stretch/>
          </p:blipFill>
          <p:spPr>
            <a:xfrm>
              <a:off x="1036320" y="3413760"/>
              <a:ext cx="8782050" cy="2362200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2423160" y="5775960"/>
              <a:ext cx="0" cy="285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28850" y="603750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F1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5139504" y="5775960"/>
              <a:ext cx="0" cy="285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945194" y="603750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94560" y="3413760"/>
              <a:ext cx="480060" cy="2266950"/>
            </a:xfrm>
            <a:prstGeom prst="rect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99474" y="3413760"/>
              <a:ext cx="480060" cy="2266950"/>
            </a:xfrm>
            <a:prstGeom prst="rect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81936" y="3429030"/>
              <a:ext cx="480060" cy="2266950"/>
            </a:xfrm>
            <a:prstGeom prst="rect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086850" y="3429030"/>
              <a:ext cx="480060" cy="2266950"/>
            </a:xfrm>
            <a:prstGeom prst="rect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580565" y="2313972"/>
            <a:ext cx="2310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Color indicates F1 frequency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Dashed vs solid indicates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F1 &gt; F2 vs F1 &lt; F2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8650" y="3348990"/>
            <a:ext cx="23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Four example neurons: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15350" y="6492240"/>
            <a:ext cx="3676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Myriad Pro" panose="020B0503030403020204" pitchFamily="34" charset="0"/>
              </a:rPr>
              <a:t>Romo</a:t>
            </a:r>
            <a:r>
              <a:rPr lang="en-US" sz="1600" dirty="0">
                <a:latin typeface="Myriad Pro" panose="020B0503030403020204" pitchFamily="34" charset="0"/>
              </a:rPr>
              <a:t> et al, Nature 1999</a:t>
            </a:r>
          </a:p>
        </p:txBody>
      </p:sp>
    </p:spTree>
    <p:extLst>
      <p:ext uri="{BB962C8B-B14F-4D97-AF65-F5344CB8AC3E}">
        <p14:creationId xmlns:p14="http://schemas.microsoft.com/office/powerpoint/2010/main" val="141935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8012421" y="2263808"/>
            <a:ext cx="735339" cy="1300749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7" name="Group 2056"/>
          <p:cNvGrpSpPr/>
          <p:nvPr/>
        </p:nvGrpSpPr>
        <p:grpSpPr>
          <a:xfrm>
            <a:off x="1664336" y="1069045"/>
            <a:ext cx="1595120" cy="1365717"/>
            <a:chOff x="1918506" y="1351085"/>
            <a:chExt cx="1595120" cy="1365717"/>
          </a:xfrm>
        </p:grpSpPr>
        <p:grpSp>
          <p:nvGrpSpPr>
            <p:cNvPr id="2055" name="Group 2054"/>
            <p:cNvGrpSpPr/>
            <p:nvPr/>
          </p:nvGrpSpPr>
          <p:grpSpPr>
            <a:xfrm>
              <a:off x="1918506" y="1351085"/>
              <a:ext cx="1574800" cy="562372"/>
              <a:chOff x="1918506" y="1351085"/>
              <a:chExt cx="1574800" cy="562372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1918506" y="1574662"/>
                <a:ext cx="1574800" cy="33879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3" name="TextBox 2052"/>
              <p:cNvSpPr txBox="1"/>
              <p:nvPr/>
            </p:nvSpPr>
            <p:spPr>
              <a:xfrm>
                <a:off x="2576635" y="1351085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</a:p>
            </p:txBody>
          </p:sp>
        </p:grpSp>
        <p:grpSp>
          <p:nvGrpSpPr>
            <p:cNvPr id="2056" name="Group 2055"/>
            <p:cNvGrpSpPr/>
            <p:nvPr/>
          </p:nvGrpSpPr>
          <p:grpSpPr>
            <a:xfrm>
              <a:off x="1918506" y="2167541"/>
              <a:ext cx="1595120" cy="549261"/>
              <a:chOff x="1918506" y="2167541"/>
              <a:chExt cx="1595120" cy="549261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 flipV="1">
                <a:off x="1918506" y="2167541"/>
                <a:ext cx="1595120" cy="37830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689865" y="234747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959600" y="1286853"/>
            <a:ext cx="3576320" cy="3302000"/>
            <a:chOff x="1442720" y="873760"/>
            <a:chExt cx="3576320" cy="33020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42720" y="4175760"/>
              <a:ext cx="3576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442720" y="873760"/>
              <a:ext cx="0" cy="330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7120554" y="4899063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Firing rate of neuron 1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521270" y="2770845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Firing rate of neuron 2</a:t>
            </a:r>
          </a:p>
        </p:txBody>
      </p:sp>
      <p:sp>
        <p:nvSpPr>
          <p:cNvPr id="25" name="Oval 24"/>
          <p:cNvSpPr/>
          <p:nvPr/>
        </p:nvSpPr>
        <p:spPr>
          <a:xfrm>
            <a:off x="3210560" y="143837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Oval 29"/>
          <p:cNvSpPr/>
          <p:nvPr/>
        </p:nvSpPr>
        <p:spPr>
          <a:xfrm>
            <a:off x="1359536" y="975111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1359536" y="1970541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87222" y="2100500"/>
            <a:ext cx="515076" cy="369332"/>
            <a:chOff x="7887222" y="2100500"/>
            <a:chExt cx="51507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8163451" y="2100500"/>
                  <a:ext cx="238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451" y="2100500"/>
                  <a:ext cx="23884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7949" r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Oval 2"/>
            <p:cNvSpPr/>
            <p:nvPr/>
          </p:nvSpPr>
          <p:spPr>
            <a:xfrm>
              <a:off x="7887222" y="2100500"/>
              <a:ext cx="163308" cy="163308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6959599" y="1701165"/>
            <a:ext cx="1590041" cy="28876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6963577" y="3091823"/>
            <a:ext cx="2618546" cy="1484816"/>
            <a:chOff x="6980995" y="3091823"/>
            <a:chExt cx="2618546" cy="1484816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6980995" y="3091823"/>
              <a:ext cx="2618546" cy="1484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9795354">
              <a:off x="7900157" y="3733020"/>
              <a:ext cx="223016" cy="2274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/>
          <p:nvPr/>
        </p:nvCxnSpPr>
        <p:spPr>
          <a:xfrm flipH="1">
            <a:off x="6973576" y="3567600"/>
            <a:ext cx="1774184" cy="1009039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380090" y="3800110"/>
                <a:ext cx="178600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90" y="3800110"/>
                <a:ext cx="1786002" cy="298415"/>
              </a:xfrm>
              <a:prstGeom prst="rect">
                <a:avLst/>
              </a:prstGeom>
              <a:blipFill>
                <a:blip r:embed="rId3"/>
                <a:stretch>
                  <a:fillRect l="-1365" r="-1024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8402298" y="2568044"/>
                <a:ext cx="1795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298" y="2568044"/>
                <a:ext cx="1795363" cy="276999"/>
              </a:xfrm>
              <a:prstGeom prst="rect">
                <a:avLst/>
              </a:prstGeom>
              <a:blipFill>
                <a:blip r:embed="rId4"/>
                <a:stretch>
                  <a:fillRect l="-1356" r="-101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739388" y="5569817"/>
                <a:ext cx="1438984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8" y="5569817"/>
                <a:ext cx="1438984" cy="397866"/>
              </a:xfrm>
              <a:prstGeom prst="rect">
                <a:avLst/>
              </a:prstGeom>
              <a:blipFill>
                <a:blip r:embed="rId5"/>
                <a:stretch>
                  <a:fillRect l="-50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34218" y="4782444"/>
                <a:ext cx="1302408" cy="61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218" y="4782444"/>
                <a:ext cx="1302408" cy="612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750787" y="4754843"/>
                <a:ext cx="1223861" cy="61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7" y="4754843"/>
                <a:ext cx="1223861" cy="612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1359536" y="3091823"/>
            <a:ext cx="3593804" cy="1292734"/>
            <a:chOff x="1359536" y="3091823"/>
            <a:chExt cx="3593804" cy="1292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453344" y="3091823"/>
                  <a:ext cx="24239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344" y="3091823"/>
                  <a:ext cx="242399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508" r="-754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4" name="TextBox 2053"/>
                <p:cNvSpPr txBox="1"/>
                <p:nvPr/>
              </p:nvSpPr>
              <p:spPr>
                <a:xfrm>
                  <a:off x="1359536" y="3549207"/>
                  <a:ext cx="16920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Spike 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0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&gt; b</a:t>
                  </a:r>
                </a:p>
              </p:txBody>
            </p:sp>
          </mc:Choice>
          <mc:Fallback xmlns="">
            <p:sp>
              <p:nvSpPr>
                <p:cNvPr id="2054" name="TextBox 20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9536" y="3549207"/>
                  <a:ext cx="1692066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3597" t="-7576" r="-2878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359536" y="3919493"/>
                  <a:ext cx="3593804" cy="465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Assume </a:t>
                  </a:r>
                  <a14:m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sz="20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9536" y="3919493"/>
                  <a:ext cx="3593804" cy="465064"/>
                </a:xfrm>
                <a:prstGeom prst="rect">
                  <a:avLst/>
                </a:prstGeom>
                <a:blipFill>
                  <a:blip r:embed="rId10"/>
                  <a:stretch>
                    <a:fillRect l="-1695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041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8" grpId="0"/>
      <p:bldP spid="59" grpId="0"/>
      <p:bldP spid="6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98120" y="239395"/>
            <a:ext cx="11798262" cy="629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yriad Pro" panose="020B0503030403020204" pitchFamily="34" charset="0"/>
              </a:rPr>
              <a:t>How it works: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51" y="1261444"/>
            <a:ext cx="10058400" cy="28341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71248" y="4095578"/>
            <a:ext cx="2251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yriad Pro" panose="020B0503030403020204" pitchFamily="34" charset="0"/>
              </a:rPr>
              <a:t>Average each neuron’s response across stimulus conditions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3854" y="4218689"/>
            <a:ext cx="2251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yriad Pro" panose="020B0503030403020204" pitchFamily="34" charset="0"/>
              </a:rPr>
              <a:t>Average each neuron’s response over 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0533" y="300375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953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3953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04030" y="328075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149B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149B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807" y="2410726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ED1D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ED1D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78306" y="297646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953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3953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11803" y="3253461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149B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149B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77580" y="2383430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ED1D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ED1D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24" name="Freeform 23"/>
          <p:cNvSpPr/>
          <p:nvPr/>
        </p:nvSpPr>
        <p:spPr>
          <a:xfrm>
            <a:off x="3615564" y="1184153"/>
            <a:ext cx="2348508" cy="2702438"/>
          </a:xfrm>
          <a:custGeom>
            <a:avLst/>
            <a:gdLst>
              <a:gd name="connsiteX0" fmla="*/ 1093 w 2348508"/>
              <a:gd name="connsiteY0" fmla="*/ 1774390 h 2702438"/>
              <a:gd name="connsiteX1" fmla="*/ 28388 w 2348508"/>
              <a:gd name="connsiteY1" fmla="*/ 1706151 h 2702438"/>
              <a:gd name="connsiteX2" fmla="*/ 69332 w 2348508"/>
              <a:gd name="connsiteY2" fmla="*/ 1569674 h 2702438"/>
              <a:gd name="connsiteX3" fmla="*/ 96627 w 2348508"/>
              <a:gd name="connsiteY3" fmla="*/ 1515083 h 2702438"/>
              <a:gd name="connsiteX4" fmla="*/ 233105 w 2348508"/>
              <a:gd name="connsiteY4" fmla="*/ 1446844 h 2702438"/>
              <a:gd name="connsiteX5" fmla="*/ 274048 w 2348508"/>
              <a:gd name="connsiteY5" fmla="*/ 1419548 h 2702438"/>
              <a:gd name="connsiteX6" fmla="*/ 369582 w 2348508"/>
              <a:gd name="connsiteY6" fmla="*/ 1364957 h 2702438"/>
              <a:gd name="connsiteX7" fmla="*/ 410526 w 2348508"/>
              <a:gd name="connsiteY7" fmla="*/ 1324014 h 2702438"/>
              <a:gd name="connsiteX8" fmla="*/ 424173 w 2348508"/>
              <a:gd name="connsiteY8" fmla="*/ 1269423 h 2702438"/>
              <a:gd name="connsiteX9" fmla="*/ 437821 w 2348508"/>
              <a:gd name="connsiteY9" fmla="*/ 1228480 h 2702438"/>
              <a:gd name="connsiteX10" fmla="*/ 492412 w 2348508"/>
              <a:gd name="connsiteY10" fmla="*/ 1105650 h 2702438"/>
              <a:gd name="connsiteX11" fmla="*/ 519708 w 2348508"/>
              <a:gd name="connsiteY11" fmla="*/ 1064707 h 2702438"/>
              <a:gd name="connsiteX12" fmla="*/ 533355 w 2348508"/>
              <a:gd name="connsiteY12" fmla="*/ 1023763 h 2702438"/>
              <a:gd name="connsiteX13" fmla="*/ 560651 w 2348508"/>
              <a:gd name="connsiteY13" fmla="*/ 955524 h 2702438"/>
              <a:gd name="connsiteX14" fmla="*/ 574299 w 2348508"/>
              <a:gd name="connsiteY14" fmla="*/ 505148 h 2702438"/>
              <a:gd name="connsiteX15" fmla="*/ 587946 w 2348508"/>
              <a:gd name="connsiteY15" fmla="*/ 464205 h 2702438"/>
              <a:gd name="connsiteX16" fmla="*/ 656185 w 2348508"/>
              <a:gd name="connsiteY16" fmla="*/ 341375 h 2702438"/>
              <a:gd name="connsiteX17" fmla="*/ 724424 w 2348508"/>
              <a:gd name="connsiteY17" fmla="*/ 286784 h 2702438"/>
              <a:gd name="connsiteX18" fmla="*/ 751720 w 2348508"/>
              <a:gd name="connsiteY18" fmla="*/ 245841 h 2702438"/>
              <a:gd name="connsiteX19" fmla="*/ 929140 w 2348508"/>
              <a:gd name="connsiteY19" fmla="*/ 150307 h 2702438"/>
              <a:gd name="connsiteX20" fmla="*/ 1065618 w 2348508"/>
              <a:gd name="connsiteY20" fmla="*/ 109363 h 2702438"/>
              <a:gd name="connsiteX21" fmla="*/ 1174800 w 2348508"/>
              <a:gd name="connsiteY21" fmla="*/ 41124 h 2702438"/>
              <a:gd name="connsiteX22" fmla="*/ 1243039 w 2348508"/>
              <a:gd name="connsiteY22" fmla="*/ 27477 h 2702438"/>
              <a:gd name="connsiteX23" fmla="*/ 1283982 w 2348508"/>
              <a:gd name="connsiteY23" fmla="*/ 181 h 2702438"/>
              <a:gd name="connsiteX24" fmla="*/ 1338573 w 2348508"/>
              <a:gd name="connsiteY24" fmla="*/ 41124 h 2702438"/>
              <a:gd name="connsiteX25" fmla="*/ 1475051 w 2348508"/>
              <a:gd name="connsiteY25" fmla="*/ 123011 h 2702438"/>
              <a:gd name="connsiteX26" fmla="*/ 1529642 w 2348508"/>
              <a:gd name="connsiteY26" fmla="*/ 150307 h 2702438"/>
              <a:gd name="connsiteX27" fmla="*/ 1597881 w 2348508"/>
              <a:gd name="connsiteY27" fmla="*/ 191250 h 2702438"/>
              <a:gd name="connsiteX28" fmla="*/ 1638824 w 2348508"/>
              <a:gd name="connsiteY28" fmla="*/ 204898 h 2702438"/>
              <a:gd name="connsiteX29" fmla="*/ 1707063 w 2348508"/>
              <a:gd name="connsiteY29" fmla="*/ 232193 h 2702438"/>
              <a:gd name="connsiteX30" fmla="*/ 1775302 w 2348508"/>
              <a:gd name="connsiteY30" fmla="*/ 273136 h 2702438"/>
              <a:gd name="connsiteX31" fmla="*/ 1884484 w 2348508"/>
              <a:gd name="connsiteY31" fmla="*/ 327727 h 2702438"/>
              <a:gd name="connsiteX32" fmla="*/ 1925427 w 2348508"/>
              <a:gd name="connsiteY32" fmla="*/ 368671 h 2702438"/>
              <a:gd name="connsiteX33" fmla="*/ 1993666 w 2348508"/>
              <a:gd name="connsiteY33" fmla="*/ 464205 h 2702438"/>
              <a:gd name="connsiteX34" fmla="*/ 2007314 w 2348508"/>
              <a:gd name="connsiteY34" fmla="*/ 518796 h 2702438"/>
              <a:gd name="connsiteX35" fmla="*/ 2034609 w 2348508"/>
              <a:gd name="connsiteY35" fmla="*/ 627978 h 2702438"/>
              <a:gd name="connsiteX36" fmla="*/ 2075552 w 2348508"/>
              <a:gd name="connsiteY36" fmla="*/ 859990 h 2702438"/>
              <a:gd name="connsiteX37" fmla="*/ 2102848 w 2348508"/>
              <a:gd name="connsiteY37" fmla="*/ 914581 h 2702438"/>
              <a:gd name="connsiteX38" fmla="*/ 2116496 w 2348508"/>
              <a:gd name="connsiteY38" fmla="*/ 955524 h 2702438"/>
              <a:gd name="connsiteX39" fmla="*/ 2171087 w 2348508"/>
              <a:gd name="connsiteY39" fmla="*/ 1051059 h 2702438"/>
              <a:gd name="connsiteX40" fmla="*/ 2184735 w 2348508"/>
              <a:gd name="connsiteY40" fmla="*/ 1119298 h 2702438"/>
              <a:gd name="connsiteX41" fmla="*/ 2239326 w 2348508"/>
              <a:gd name="connsiteY41" fmla="*/ 1255775 h 2702438"/>
              <a:gd name="connsiteX42" fmla="*/ 2266621 w 2348508"/>
              <a:gd name="connsiteY42" fmla="*/ 1296718 h 2702438"/>
              <a:gd name="connsiteX43" fmla="*/ 2348508 w 2348508"/>
              <a:gd name="connsiteY43" fmla="*/ 1351310 h 2702438"/>
              <a:gd name="connsiteX44" fmla="*/ 2334860 w 2348508"/>
              <a:gd name="connsiteY44" fmla="*/ 1706151 h 2702438"/>
              <a:gd name="connsiteX45" fmla="*/ 2293917 w 2348508"/>
              <a:gd name="connsiteY45" fmla="*/ 1733447 h 2702438"/>
              <a:gd name="connsiteX46" fmla="*/ 2225678 w 2348508"/>
              <a:gd name="connsiteY46" fmla="*/ 1774390 h 2702438"/>
              <a:gd name="connsiteX47" fmla="*/ 2116496 w 2348508"/>
              <a:gd name="connsiteY47" fmla="*/ 1828981 h 2702438"/>
              <a:gd name="connsiteX48" fmla="*/ 1993666 w 2348508"/>
              <a:gd name="connsiteY48" fmla="*/ 1951811 h 2702438"/>
              <a:gd name="connsiteX49" fmla="*/ 1966370 w 2348508"/>
              <a:gd name="connsiteY49" fmla="*/ 2020050 h 2702438"/>
              <a:gd name="connsiteX50" fmla="*/ 1952723 w 2348508"/>
              <a:gd name="connsiteY50" fmla="*/ 2060993 h 2702438"/>
              <a:gd name="connsiteX51" fmla="*/ 1911779 w 2348508"/>
              <a:gd name="connsiteY51" fmla="*/ 2088289 h 2702438"/>
              <a:gd name="connsiteX52" fmla="*/ 1857188 w 2348508"/>
              <a:gd name="connsiteY52" fmla="*/ 2183823 h 2702438"/>
              <a:gd name="connsiteX53" fmla="*/ 1802597 w 2348508"/>
              <a:gd name="connsiteY53" fmla="*/ 2265710 h 2702438"/>
              <a:gd name="connsiteX54" fmla="*/ 1788949 w 2348508"/>
              <a:gd name="connsiteY54" fmla="*/ 2306653 h 2702438"/>
              <a:gd name="connsiteX55" fmla="*/ 1720711 w 2348508"/>
              <a:gd name="connsiteY55" fmla="*/ 2402187 h 2702438"/>
              <a:gd name="connsiteX56" fmla="*/ 1584233 w 2348508"/>
              <a:gd name="connsiteY56" fmla="*/ 2552312 h 2702438"/>
              <a:gd name="connsiteX57" fmla="*/ 1365869 w 2348508"/>
              <a:gd name="connsiteY57" fmla="*/ 2675142 h 2702438"/>
              <a:gd name="connsiteX58" fmla="*/ 1311278 w 2348508"/>
              <a:gd name="connsiteY58" fmla="*/ 2702438 h 2702438"/>
              <a:gd name="connsiteX59" fmla="*/ 1106561 w 2348508"/>
              <a:gd name="connsiteY59" fmla="*/ 2688790 h 2702438"/>
              <a:gd name="connsiteX60" fmla="*/ 1079266 w 2348508"/>
              <a:gd name="connsiteY60" fmla="*/ 2634199 h 2702438"/>
              <a:gd name="connsiteX61" fmla="*/ 1038323 w 2348508"/>
              <a:gd name="connsiteY61" fmla="*/ 2593256 h 2702438"/>
              <a:gd name="connsiteX62" fmla="*/ 1024675 w 2348508"/>
              <a:gd name="connsiteY62" fmla="*/ 2552312 h 2702438"/>
              <a:gd name="connsiteX63" fmla="*/ 874549 w 2348508"/>
              <a:gd name="connsiteY63" fmla="*/ 2429483 h 2702438"/>
              <a:gd name="connsiteX64" fmla="*/ 806311 w 2348508"/>
              <a:gd name="connsiteY64" fmla="*/ 2402187 h 2702438"/>
              <a:gd name="connsiteX65" fmla="*/ 587946 w 2348508"/>
              <a:gd name="connsiteY65" fmla="*/ 2333948 h 2702438"/>
              <a:gd name="connsiteX66" fmla="*/ 492412 w 2348508"/>
              <a:gd name="connsiteY66" fmla="*/ 2320301 h 2702438"/>
              <a:gd name="connsiteX67" fmla="*/ 451469 w 2348508"/>
              <a:gd name="connsiteY67" fmla="*/ 2279357 h 2702438"/>
              <a:gd name="connsiteX68" fmla="*/ 424173 w 2348508"/>
              <a:gd name="connsiteY68" fmla="*/ 2238414 h 2702438"/>
              <a:gd name="connsiteX69" fmla="*/ 314991 w 2348508"/>
              <a:gd name="connsiteY69" fmla="*/ 2183823 h 2702438"/>
              <a:gd name="connsiteX70" fmla="*/ 164866 w 2348508"/>
              <a:gd name="connsiteY70" fmla="*/ 2170175 h 2702438"/>
              <a:gd name="connsiteX71" fmla="*/ 151218 w 2348508"/>
              <a:gd name="connsiteY71" fmla="*/ 2129232 h 2702438"/>
              <a:gd name="connsiteX72" fmla="*/ 110275 w 2348508"/>
              <a:gd name="connsiteY72" fmla="*/ 1938163 h 2702438"/>
              <a:gd name="connsiteX73" fmla="*/ 82979 w 2348508"/>
              <a:gd name="connsiteY73" fmla="*/ 1856277 h 2702438"/>
              <a:gd name="connsiteX74" fmla="*/ 69332 w 2348508"/>
              <a:gd name="connsiteY74" fmla="*/ 1815333 h 2702438"/>
              <a:gd name="connsiteX75" fmla="*/ 1093 w 2348508"/>
              <a:gd name="connsiteY75" fmla="*/ 1774390 h 270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348508" h="2702438">
                <a:moveTo>
                  <a:pt x="1093" y="1774390"/>
                </a:moveTo>
                <a:cubicBezTo>
                  <a:pt x="-5731" y="1756193"/>
                  <a:pt x="21348" y="1729616"/>
                  <a:pt x="28388" y="1706151"/>
                </a:cubicBezTo>
                <a:cubicBezTo>
                  <a:pt x="67381" y="1576172"/>
                  <a:pt x="11727" y="1699283"/>
                  <a:pt x="69332" y="1569674"/>
                </a:cubicBezTo>
                <a:cubicBezTo>
                  <a:pt x="77595" y="1551083"/>
                  <a:pt x="82241" y="1529469"/>
                  <a:pt x="96627" y="1515083"/>
                </a:cubicBezTo>
                <a:cubicBezTo>
                  <a:pt x="150789" y="1460921"/>
                  <a:pt x="171464" y="1462255"/>
                  <a:pt x="233105" y="1446844"/>
                </a:cubicBezTo>
                <a:cubicBezTo>
                  <a:pt x="246753" y="1437745"/>
                  <a:pt x="259807" y="1427686"/>
                  <a:pt x="274048" y="1419548"/>
                </a:cubicBezTo>
                <a:cubicBezTo>
                  <a:pt x="316529" y="1395273"/>
                  <a:pt x="333303" y="1395190"/>
                  <a:pt x="369582" y="1364957"/>
                </a:cubicBezTo>
                <a:cubicBezTo>
                  <a:pt x="384409" y="1352601"/>
                  <a:pt x="396878" y="1337662"/>
                  <a:pt x="410526" y="1324014"/>
                </a:cubicBezTo>
                <a:cubicBezTo>
                  <a:pt x="415075" y="1305817"/>
                  <a:pt x="419020" y="1287458"/>
                  <a:pt x="424173" y="1269423"/>
                </a:cubicBezTo>
                <a:cubicBezTo>
                  <a:pt x="428125" y="1255591"/>
                  <a:pt x="432770" y="1241950"/>
                  <a:pt x="437821" y="1228480"/>
                </a:cubicBezTo>
                <a:cubicBezTo>
                  <a:pt x="453772" y="1185946"/>
                  <a:pt x="469858" y="1145120"/>
                  <a:pt x="492412" y="1105650"/>
                </a:cubicBezTo>
                <a:cubicBezTo>
                  <a:pt x="500550" y="1091409"/>
                  <a:pt x="510609" y="1078355"/>
                  <a:pt x="519708" y="1064707"/>
                </a:cubicBezTo>
                <a:cubicBezTo>
                  <a:pt x="524257" y="1051059"/>
                  <a:pt x="528304" y="1037233"/>
                  <a:pt x="533355" y="1023763"/>
                </a:cubicBezTo>
                <a:cubicBezTo>
                  <a:pt x="541957" y="1000824"/>
                  <a:pt x="558723" y="979947"/>
                  <a:pt x="560651" y="955524"/>
                </a:cubicBezTo>
                <a:cubicBezTo>
                  <a:pt x="572472" y="805796"/>
                  <a:pt x="565968" y="655111"/>
                  <a:pt x="574299" y="505148"/>
                </a:cubicBezTo>
                <a:cubicBezTo>
                  <a:pt x="575097" y="490784"/>
                  <a:pt x="582279" y="477428"/>
                  <a:pt x="587946" y="464205"/>
                </a:cubicBezTo>
                <a:cubicBezTo>
                  <a:pt x="598625" y="439286"/>
                  <a:pt x="641908" y="357437"/>
                  <a:pt x="656185" y="341375"/>
                </a:cubicBezTo>
                <a:cubicBezTo>
                  <a:pt x="675538" y="319603"/>
                  <a:pt x="703826" y="307382"/>
                  <a:pt x="724424" y="286784"/>
                </a:cubicBezTo>
                <a:cubicBezTo>
                  <a:pt x="736022" y="275186"/>
                  <a:pt x="738773" y="255911"/>
                  <a:pt x="751720" y="245841"/>
                </a:cubicBezTo>
                <a:cubicBezTo>
                  <a:pt x="772210" y="229905"/>
                  <a:pt x="898935" y="162892"/>
                  <a:pt x="929140" y="150307"/>
                </a:cubicBezTo>
                <a:cubicBezTo>
                  <a:pt x="1209096" y="33658"/>
                  <a:pt x="865590" y="184373"/>
                  <a:pt x="1065618" y="109363"/>
                </a:cubicBezTo>
                <a:cubicBezTo>
                  <a:pt x="1284579" y="27253"/>
                  <a:pt x="942907" y="144187"/>
                  <a:pt x="1174800" y="41124"/>
                </a:cubicBezTo>
                <a:cubicBezTo>
                  <a:pt x="1195997" y="31703"/>
                  <a:pt x="1220293" y="32026"/>
                  <a:pt x="1243039" y="27477"/>
                </a:cubicBezTo>
                <a:cubicBezTo>
                  <a:pt x="1256687" y="18378"/>
                  <a:pt x="1267744" y="-2139"/>
                  <a:pt x="1283982" y="181"/>
                </a:cubicBezTo>
                <a:cubicBezTo>
                  <a:pt x="1306500" y="3398"/>
                  <a:pt x="1319439" y="28824"/>
                  <a:pt x="1338573" y="41124"/>
                </a:cubicBezTo>
                <a:cubicBezTo>
                  <a:pt x="1383200" y="69813"/>
                  <a:pt x="1427599" y="99285"/>
                  <a:pt x="1475051" y="123011"/>
                </a:cubicBezTo>
                <a:cubicBezTo>
                  <a:pt x="1493248" y="132110"/>
                  <a:pt x="1511857" y="140427"/>
                  <a:pt x="1529642" y="150307"/>
                </a:cubicBezTo>
                <a:cubicBezTo>
                  <a:pt x="1552830" y="163189"/>
                  <a:pt x="1574155" y="179387"/>
                  <a:pt x="1597881" y="191250"/>
                </a:cubicBezTo>
                <a:cubicBezTo>
                  <a:pt x="1610748" y="197684"/>
                  <a:pt x="1625354" y="199847"/>
                  <a:pt x="1638824" y="204898"/>
                </a:cubicBezTo>
                <a:cubicBezTo>
                  <a:pt x="1661763" y="213500"/>
                  <a:pt x="1685151" y="221237"/>
                  <a:pt x="1707063" y="232193"/>
                </a:cubicBezTo>
                <a:cubicBezTo>
                  <a:pt x="1730789" y="244056"/>
                  <a:pt x="1751576" y="261273"/>
                  <a:pt x="1775302" y="273136"/>
                </a:cubicBezTo>
                <a:cubicBezTo>
                  <a:pt x="1859259" y="315115"/>
                  <a:pt x="1770997" y="242611"/>
                  <a:pt x="1884484" y="327727"/>
                </a:cubicBezTo>
                <a:cubicBezTo>
                  <a:pt x="1899925" y="339308"/>
                  <a:pt x="1912866" y="354017"/>
                  <a:pt x="1925427" y="368671"/>
                </a:cubicBezTo>
                <a:cubicBezTo>
                  <a:pt x="1950816" y="398292"/>
                  <a:pt x="1972065" y="431805"/>
                  <a:pt x="1993666" y="464205"/>
                </a:cubicBezTo>
                <a:cubicBezTo>
                  <a:pt x="1998215" y="482402"/>
                  <a:pt x="2002161" y="500761"/>
                  <a:pt x="2007314" y="518796"/>
                </a:cubicBezTo>
                <a:cubicBezTo>
                  <a:pt x="2025457" y="582296"/>
                  <a:pt x="2022718" y="544745"/>
                  <a:pt x="2034609" y="627978"/>
                </a:cubicBezTo>
                <a:cubicBezTo>
                  <a:pt x="2043137" y="687673"/>
                  <a:pt x="2046701" y="802289"/>
                  <a:pt x="2075552" y="859990"/>
                </a:cubicBezTo>
                <a:cubicBezTo>
                  <a:pt x="2084651" y="878187"/>
                  <a:pt x="2094834" y="895881"/>
                  <a:pt x="2102848" y="914581"/>
                </a:cubicBezTo>
                <a:cubicBezTo>
                  <a:pt x="2108515" y="927804"/>
                  <a:pt x="2110062" y="942657"/>
                  <a:pt x="2116496" y="955524"/>
                </a:cubicBezTo>
                <a:cubicBezTo>
                  <a:pt x="2132899" y="988329"/>
                  <a:pt x="2152890" y="1019214"/>
                  <a:pt x="2171087" y="1051059"/>
                </a:cubicBezTo>
                <a:cubicBezTo>
                  <a:pt x="2175636" y="1073805"/>
                  <a:pt x="2178632" y="1096919"/>
                  <a:pt x="2184735" y="1119298"/>
                </a:cubicBezTo>
                <a:cubicBezTo>
                  <a:pt x="2199325" y="1172794"/>
                  <a:pt x="2212696" y="1209173"/>
                  <a:pt x="2239326" y="1255775"/>
                </a:cubicBezTo>
                <a:cubicBezTo>
                  <a:pt x="2247464" y="1270016"/>
                  <a:pt x="2254277" y="1285917"/>
                  <a:pt x="2266621" y="1296718"/>
                </a:cubicBezTo>
                <a:cubicBezTo>
                  <a:pt x="2291310" y="1318321"/>
                  <a:pt x="2348508" y="1351310"/>
                  <a:pt x="2348508" y="1351310"/>
                </a:cubicBezTo>
                <a:cubicBezTo>
                  <a:pt x="2343959" y="1469590"/>
                  <a:pt x="2351600" y="1588973"/>
                  <a:pt x="2334860" y="1706151"/>
                </a:cubicBezTo>
                <a:cubicBezTo>
                  <a:pt x="2332540" y="1722389"/>
                  <a:pt x="2307826" y="1724754"/>
                  <a:pt x="2293917" y="1733447"/>
                </a:cubicBezTo>
                <a:cubicBezTo>
                  <a:pt x="2271423" y="1747506"/>
                  <a:pt x="2249404" y="1762527"/>
                  <a:pt x="2225678" y="1774390"/>
                </a:cubicBezTo>
                <a:cubicBezTo>
                  <a:pt x="2110942" y="1831758"/>
                  <a:pt x="2286736" y="1715489"/>
                  <a:pt x="2116496" y="1828981"/>
                </a:cubicBezTo>
                <a:cubicBezTo>
                  <a:pt x="2069795" y="1860115"/>
                  <a:pt x="2019425" y="1900293"/>
                  <a:pt x="1993666" y="1951811"/>
                </a:cubicBezTo>
                <a:cubicBezTo>
                  <a:pt x="1982710" y="1973723"/>
                  <a:pt x="1974972" y="1997111"/>
                  <a:pt x="1966370" y="2020050"/>
                </a:cubicBezTo>
                <a:cubicBezTo>
                  <a:pt x="1961319" y="2033520"/>
                  <a:pt x="1961710" y="2049760"/>
                  <a:pt x="1952723" y="2060993"/>
                </a:cubicBezTo>
                <a:cubicBezTo>
                  <a:pt x="1942476" y="2073801"/>
                  <a:pt x="1925427" y="2079190"/>
                  <a:pt x="1911779" y="2088289"/>
                </a:cubicBezTo>
                <a:cubicBezTo>
                  <a:pt x="1777472" y="2267366"/>
                  <a:pt x="1931619" y="2049848"/>
                  <a:pt x="1857188" y="2183823"/>
                </a:cubicBezTo>
                <a:cubicBezTo>
                  <a:pt x="1841256" y="2212500"/>
                  <a:pt x="1812971" y="2234588"/>
                  <a:pt x="1802597" y="2265710"/>
                </a:cubicBezTo>
                <a:cubicBezTo>
                  <a:pt x="1798048" y="2279358"/>
                  <a:pt x="1795383" y="2293786"/>
                  <a:pt x="1788949" y="2306653"/>
                </a:cubicBezTo>
                <a:cubicBezTo>
                  <a:pt x="1778227" y="2328096"/>
                  <a:pt x="1731015" y="2387761"/>
                  <a:pt x="1720711" y="2402187"/>
                </a:cubicBezTo>
                <a:cubicBezTo>
                  <a:pt x="1671079" y="2471671"/>
                  <a:pt x="1685513" y="2476350"/>
                  <a:pt x="1584233" y="2552312"/>
                </a:cubicBezTo>
                <a:cubicBezTo>
                  <a:pt x="1480814" y="2629878"/>
                  <a:pt x="1549989" y="2583082"/>
                  <a:pt x="1365869" y="2675142"/>
                </a:cubicBezTo>
                <a:lnTo>
                  <a:pt x="1311278" y="2702438"/>
                </a:lnTo>
                <a:cubicBezTo>
                  <a:pt x="1243039" y="2697889"/>
                  <a:pt x="1172172" y="2708088"/>
                  <a:pt x="1106561" y="2688790"/>
                </a:cubicBezTo>
                <a:cubicBezTo>
                  <a:pt x="1087043" y="2683049"/>
                  <a:pt x="1091091" y="2650754"/>
                  <a:pt x="1079266" y="2634199"/>
                </a:cubicBezTo>
                <a:cubicBezTo>
                  <a:pt x="1068048" y="2618493"/>
                  <a:pt x="1051971" y="2606904"/>
                  <a:pt x="1038323" y="2593256"/>
                </a:cubicBezTo>
                <a:cubicBezTo>
                  <a:pt x="1033774" y="2579608"/>
                  <a:pt x="1033507" y="2563668"/>
                  <a:pt x="1024675" y="2552312"/>
                </a:cubicBezTo>
                <a:cubicBezTo>
                  <a:pt x="979397" y="2494098"/>
                  <a:pt x="937842" y="2461130"/>
                  <a:pt x="874549" y="2429483"/>
                </a:cubicBezTo>
                <a:cubicBezTo>
                  <a:pt x="852637" y="2418527"/>
                  <a:pt x="829413" y="2410341"/>
                  <a:pt x="806311" y="2402187"/>
                </a:cubicBezTo>
                <a:cubicBezTo>
                  <a:pt x="780531" y="2393088"/>
                  <a:pt x="647583" y="2344791"/>
                  <a:pt x="587946" y="2333948"/>
                </a:cubicBezTo>
                <a:cubicBezTo>
                  <a:pt x="556297" y="2328194"/>
                  <a:pt x="524257" y="2324850"/>
                  <a:pt x="492412" y="2320301"/>
                </a:cubicBezTo>
                <a:cubicBezTo>
                  <a:pt x="478764" y="2306653"/>
                  <a:pt x="463825" y="2294184"/>
                  <a:pt x="451469" y="2279357"/>
                </a:cubicBezTo>
                <a:cubicBezTo>
                  <a:pt x="440968" y="2266756"/>
                  <a:pt x="435771" y="2250012"/>
                  <a:pt x="424173" y="2238414"/>
                </a:cubicBezTo>
                <a:cubicBezTo>
                  <a:pt x="402620" y="2216861"/>
                  <a:pt x="339054" y="2188335"/>
                  <a:pt x="314991" y="2183823"/>
                </a:cubicBezTo>
                <a:cubicBezTo>
                  <a:pt x="265604" y="2174563"/>
                  <a:pt x="214908" y="2174724"/>
                  <a:pt x="164866" y="2170175"/>
                </a:cubicBezTo>
                <a:cubicBezTo>
                  <a:pt x="160317" y="2156527"/>
                  <a:pt x="154339" y="2143275"/>
                  <a:pt x="151218" y="2129232"/>
                </a:cubicBezTo>
                <a:cubicBezTo>
                  <a:pt x="128313" y="2026161"/>
                  <a:pt x="148470" y="2052745"/>
                  <a:pt x="110275" y="1938163"/>
                </a:cubicBezTo>
                <a:lnTo>
                  <a:pt x="82979" y="1856277"/>
                </a:lnTo>
                <a:cubicBezTo>
                  <a:pt x="78430" y="1842629"/>
                  <a:pt x="81302" y="1823313"/>
                  <a:pt x="69332" y="1815333"/>
                </a:cubicBezTo>
                <a:cubicBezTo>
                  <a:pt x="17682" y="1780901"/>
                  <a:pt x="7917" y="1792587"/>
                  <a:pt x="1093" y="1774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786368" y="1183827"/>
            <a:ext cx="3084676" cy="2768691"/>
          </a:xfrm>
          <a:custGeom>
            <a:avLst/>
            <a:gdLst>
              <a:gd name="connsiteX0" fmla="*/ 382419 w 3084676"/>
              <a:gd name="connsiteY0" fmla="*/ 2524836 h 3027492"/>
              <a:gd name="connsiteX1" fmla="*/ 109464 w 3084676"/>
              <a:gd name="connsiteY1" fmla="*/ 2511188 h 3027492"/>
              <a:gd name="connsiteX2" fmla="*/ 68521 w 3084676"/>
              <a:gd name="connsiteY2" fmla="*/ 2483892 h 3027492"/>
              <a:gd name="connsiteX3" fmla="*/ 27578 w 3084676"/>
              <a:gd name="connsiteY3" fmla="*/ 2470244 h 3027492"/>
              <a:gd name="connsiteX4" fmla="*/ 282 w 3084676"/>
              <a:gd name="connsiteY4" fmla="*/ 2429301 h 3027492"/>
              <a:gd name="connsiteX5" fmla="*/ 13930 w 3084676"/>
              <a:gd name="connsiteY5" fmla="*/ 2388358 h 3027492"/>
              <a:gd name="connsiteX6" fmla="*/ 27578 w 3084676"/>
              <a:gd name="connsiteY6" fmla="*/ 2292824 h 3027492"/>
              <a:gd name="connsiteX7" fmla="*/ 41225 w 3084676"/>
              <a:gd name="connsiteY7" fmla="*/ 2238233 h 3027492"/>
              <a:gd name="connsiteX8" fmla="*/ 123112 w 3084676"/>
              <a:gd name="connsiteY8" fmla="*/ 2183641 h 3027492"/>
              <a:gd name="connsiteX9" fmla="*/ 164055 w 3084676"/>
              <a:gd name="connsiteY9" fmla="*/ 2156346 h 3027492"/>
              <a:gd name="connsiteX10" fmla="*/ 177703 w 3084676"/>
              <a:gd name="connsiteY10" fmla="*/ 2115403 h 3027492"/>
              <a:gd name="connsiteX11" fmla="*/ 204998 w 3084676"/>
              <a:gd name="connsiteY11" fmla="*/ 2074459 h 3027492"/>
              <a:gd name="connsiteX12" fmla="*/ 218646 w 3084676"/>
              <a:gd name="connsiteY12" fmla="*/ 2019868 h 3027492"/>
              <a:gd name="connsiteX13" fmla="*/ 273237 w 3084676"/>
              <a:gd name="connsiteY13" fmla="*/ 1897038 h 3027492"/>
              <a:gd name="connsiteX14" fmla="*/ 286885 w 3084676"/>
              <a:gd name="connsiteY14" fmla="*/ 1842447 h 3027492"/>
              <a:gd name="connsiteX15" fmla="*/ 314181 w 3084676"/>
              <a:gd name="connsiteY15" fmla="*/ 1760561 h 3027492"/>
              <a:gd name="connsiteX16" fmla="*/ 341476 w 3084676"/>
              <a:gd name="connsiteY16" fmla="*/ 1651379 h 3027492"/>
              <a:gd name="connsiteX17" fmla="*/ 314181 w 3084676"/>
              <a:gd name="connsiteY17" fmla="*/ 1105468 h 3027492"/>
              <a:gd name="connsiteX18" fmla="*/ 300533 w 3084676"/>
              <a:gd name="connsiteY18" fmla="*/ 1064525 h 3027492"/>
              <a:gd name="connsiteX19" fmla="*/ 273237 w 3084676"/>
              <a:gd name="connsiteY19" fmla="*/ 1023582 h 3027492"/>
              <a:gd name="connsiteX20" fmla="*/ 245942 w 3084676"/>
              <a:gd name="connsiteY20" fmla="*/ 968991 h 3027492"/>
              <a:gd name="connsiteX21" fmla="*/ 218646 w 3084676"/>
              <a:gd name="connsiteY21" fmla="*/ 846161 h 3027492"/>
              <a:gd name="connsiteX22" fmla="*/ 164055 w 3084676"/>
              <a:gd name="connsiteY22" fmla="*/ 736979 h 3027492"/>
              <a:gd name="connsiteX23" fmla="*/ 136760 w 3084676"/>
              <a:gd name="connsiteY23" fmla="*/ 655092 h 3027492"/>
              <a:gd name="connsiteX24" fmla="*/ 177703 w 3084676"/>
              <a:gd name="connsiteY24" fmla="*/ 477671 h 3027492"/>
              <a:gd name="connsiteX25" fmla="*/ 232294 w 3084676"/>
              <a:gd name="connsiteY25" fmla="*/ 409433 h 3027492"/>
              <a:gd name="connsiteX26" fmla="*/ 409715 w 3084676"/>
              <a:gd name="connsiteY26" fmla="*/ 259307 h 3027492"/>
              <a:gd name="connsiteX27" fmla="*/ 464306 w 3084676"/>
              <a:gd name="connsiteY27" fmla="*/ 218364 h 3027492"/>
              <a:gd name="connsiteX28" fmla="*/ 587136 w 3084676"/>
              <a:gd name="connsiteY28" fmla="*/ 136477 h 3027492"/>
              <a:gd name="connsiteX29" fmla="*/ 669022 w 3084676"/>
              <a:gd name="connsiteY29" fmla="*/ 95534 h 3027492"/>
              <a:gd name="connsiteX30" fmla="*/ 805500 w 3084676"/>
              <a:gd name="connsiteY30" fmla="*/ 27295 h 3027492"/>
              <a:gd name="connsiteX31" fmla="*/ 887387 w 3084676"/>
              <a:gd name="connsiteY31" fmla="*/ 13647 h 3027492"/>
              <a:gd name="connsiteX32" fmla="*/ 955625 w 3084676"/>
              <a:gd name="connsiteY32" fmla="*/ 0 h 3027492"/>
              <a:gd name="connsiteX33" fmla="*/ 1678957 w 3084676"/>
              <a:gd name="connsiteY33" fmla="*/ 13647 h 3027492"/>
              <a:gd name="connsiteX34" fmla="*/ 1842730 w 3084676"/>
              <a:gd name="connsiteY34" fmla="*/ 27295 h 3027492"/>
              <a:gd name="connsiteX35" fmla="*/ 1938264 w 3084676"/>
              <a:gd name="connsiteY35" fmla="*/ 54591 h 3027492"/>
              <a:gd name="connsiteX36" fmla="*/ 1992855 w 3084676"/>
              <a:gd name="connsiteY36" fmla="*/ 163773 h 3027492"/>
              <a:gd name="connsiteX37" fmla="*/ 2047446 w 3084676"/>
              <a:gd name="connsiteY37" fmla="*/ 341194 h 3027492"/>
              <a:gd name="connsiteX38" fmla="*/ 2061094 w 3084676"/>
              <a:gd name="connsiteY38" fmla="*/ 423080 h 3027492"/>
              <a:gd name="connsiteX39" fmla="*/ 2074742 w 3084676"/>
              <a:gd name="connsiteY39" fmla="*/ 518615 h 3027492"/>
              <a:gd name="connsiteX40" fmla="*/ 2088389 w 3084676"/>
              <a:gd name="connsiteY40" fmla="*/ 573206 h 3027492"/>
              <a:gd name="connsiteX41" fmla="*/ 2102037 w 3084676"/>
              <a:gd name="connsiteY41" fmla="*/ 764274 h 3027492"/>
              <a:gd name="connsiteX42" fmla="*/ 2129333 w 3084676"/>
              <a:gd name="connsiteY42" fmla="*/ 818865 h 3027492"/>
              <a:gd name="connsiteX43" fmla="*/ 2142981 w 3084676"/>
              <a:gd name="connsiteY43" fmla="*/ 887104 h 3027492"/>
              <a:gd name="connsiteX44" fmla="*/ 2170276 w 3084676"/>
              <a:gd name="connsiteY44" fmla="*/ 928047 h 3027492"/>
              <a:gd name="connsiteX45" fmla="*/ 2197572 w 3084676"/>
              <a:gd name="connsiteY45" fmla="*/ 1009934 h 3027492"/>
              <a:gd name="connsiteX46" fmla="*/ 2456879 w 3084676"/>
              <a:gd name="connsiteY46" fmla="*/ 1037230 h 3027492"/>
              <a:gd name="connsiteX47" fmla="*/ 2566061 w 3084676"/>
              <a:gd name="connsiteY47" fmla="*/ 1064525 h 3027492"/>
              <a:gd name="connsiteX48" fmla="*/ 2607004 w 3084676"/>
              <a:gd name="connsiteY48" fmla="*/ 1091821 h 3027492"/>
              <a:gd name="connsiteX49" fmla="*/ 2647948 w 3084676"/>
              <a:gd name="connsiteY49" fmla="*/ 1105468 h 3027492"/>
              <a:gd name="connsiteX50" fmla="*/ 2702539 w 3084676"/>
              <a:gd name="connsiteY50" fmla="*/ 1132764 h 3027492"/>
              <a:gd name="connsiteX51" fmla="*/ 2784425 w 3084676"/>
              <a:gd name="connsiteY51" fmla="*/ 1160059 h 3027492"/>
              <a:gd name="connsiteX52" fmla="*/ 2893607 w 3084676"/>
              <a:gd name="connsiteY52" fmla="*/ 1241946 h 3027492"/>
              <a:gd name="connsiteX53" fmla="*/ 2989142 w 3084676"/>
              <a:gd name="connsiteY53" fmla="*/ 1337480 h 3027492"/>
              <a:gd name="connsiteX54" fmla="*/ 3057381 w 3084676"/>
              <a:gd name="connsiteY54" fmla="*/ 1473958 h 3027492"/>
              <a:gd name="connsiteX55" fmla="*/ 3084676 w 3084676"/>
              <a:gd name="connsiteY55" fmla="*/ 1514901 h 3027492"/>
              <a:gd name="connsiteX56" fmla="*/ 3057381 w 3084676"/>
              <a:gd name="connsiteY56" fmla="*/ 1637731 h 3027492"/>
              <a:gd name="connsiteX57" fmla="*/ 3030085 w 3084676"/>
              <a:gd name="connsiteY57" fmla="*/ 1719618 h 3027492"/>
              <a:gd name="connsiteX58" fmla="*/ 2948198 w 3084676"/>
              <a:gd name="connsiteY58" fmla="*/ 1746913 h 3027492"/>
              <a:gd name="connsiteX59" fmla="*/ 2839016 w 3084676"/>
              <a:gd name="connsiteY59" fmla="*/ 1774209 h 3027492"/>
              <a:gd name="connsiteX60" fmla="*/ 2784425 w 3084676"/>
              <a:gd name="connsiteY60" fmla="*/ 1787856 h 3027492"/>
              <a:gd name="connsiteX61" fmla="*/ 2743482 w 3084676"/>
              <a:gd name="connsiteY61" fmla="*/ 1801504 h 3027492"/>
              <a:gd name="connsiteX62" fmla="*/ 2702539 w 3084676"/>
              <a:gd name="connsiteY62" fmla="*/ 1951630 h 3027492"/>
              <a:gd name="connsiteX63" fmla="*/ 2688891 w 3084676"/>
              <a:gd name="connsiteY63" fmla="*/ 2606722 h 3027492"/>
              <a:gd name="connsiteX64" fmla="*/ 2525118 w 3084676"/>
              <a:gd name="connsiteY64" fmla="*/ 2729552 h 3027492"/>
              <a:gd name="connsiteX65" fmla="*/ 2252163 w 3084676"/>
              <a:gd name="connsiteY65" fmla="*/ 2797791 h 3027492"/>
              <a:gd name="connsiteX66" fmla="*/ 2170276 w 3084676"/>
              <a:gd name="connsiteY66" fmla="*/ 2825086 h 3027492"/>
              <a:gd name="connsiteX67" fmla="*/ 1910969 w 3084676"/>
              <a:gd name="connsiteY67" fmla="*/ 2852382 h 3027492"/>
              <a:gd name="connsiteX68" fmla="*/ 1815434 w 3084676"/>
              <a:gd name="connsiteY68" fmla="*/ 2893325 h 3027492"/>
              <a:gd name="connsiteX69" fmla="*/ 1774491 w 3084676"/>
              <a:gd name="connsiteY69" fmla="*/ 2906973 h 3027492"/>
              <a:gd name="connsiteX70" fmla="*/ 1706252 w 3084676"/>
              <a:gd name="connsiteY70" fmla="*/ 2947916 h 3027492"/>
              <a:gd name="connsiteX71" fmla="*/ 1569775 w 3084676"/>
              <a:gd name="connsiteY71" fmla="*/ 2988859 h 3027492"/>
              <a:gd name="connsiteX72" fmla="*/ 1255876 w 3084676"/>
              <a:gd name="connsiteY72" fmla="*/ 3002507 h 3027492"/>
              <a:gd name="connsiteX73" fmla="*/ 1037512 w 3084676"/>
              <a:gd name="connsiteY73" fmla="*/ 2975212 h 3027492"/>
              <a:gd name="connsiteX74" fmla="*/ 996569 w 3084676"/>
              <a:gd name="connsiteY74" fmla="*/ 2961564 h 3027492"/>
              <a:gd name="connsiteX75" fmla="*/ 873739 w 3084676"/>
              <a:gd name="connsiteY75" fmla="*/ 2934268 h 3027492"/>
              <a:gd name="connsiteX76" fmla="*/ 832795 w 3084676"/>
              <a:gd name="connsiteY76" fmla="*/ 2906973 h 3027492"/>
              <a:gd name="connsiteX77" fmla="*/ 764557 w 3084676"/>
              <a:gd name="connsiteY77" fmla="*/ 2825086 h 3027492"/>
              <a:gd name="connsiteX78" fmla="*/ 682670 w 3084676"/>
              <a:gd name="connsiteY78" fmla="*/ 2702256 h 3027492"/>
              <a:gd name="connsiteX79" fmla="*/ 655375 w 3084676"/>
              <a:gd name="connsiteY79" fmla="*/ 2661313 h 3027492"/>
              <a:gd name="connsiteX80" fmla="*/ 614431 w 3084676"/>
              <a:gd name="connsiteY80" fmla="*/ 2634018 h 3027492"/>
              <a:gd name="connsiteX81" fmla="*/ 573488 w 3084676"/>
              <a:gd name="connsiteY81" fmla="*/ 2593074 h 3027492"/>
              <a:gd name="connsiteX82" fmla="*/ 450658 w 3084676"/>
              <a:gd name="connsiteY82" fmla="*/ 2524836 h 3027492"/>
              <a:gd name="connsiteX83" fmla="*/ 382419 w 3084676"/>
              <a:gd name="connsiteY83" fmla="*/ 2524836 h 302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084676" h="3027492">
                <a:moveTo>
                  <a:pt x="382419" y="2524836"/>
                </a:moveTo>
                <a:cubicBezTo>
                  <a:pt x="325554" y="2522561"/>
                  <a:pt x="199797" y="2522971"/>
                  <a:pt x="109464" y="2511188"/>
                </a:cubicBezTo>
                <a:cubicBezTo>
                  <a:pt x="93199" y="2509066"/>
                  <a:pt x="83192" y="2491228"/>
                  <a:pt x="68521" y="2483892"/>
                </a:cubicBezTo>
                <a:cubicBezTo>
                  <a:pt x="55654" y="2477458"/>
                  <a:pt x="41226" y="2474793"/>
                  <a:pt x="27578" y="2470244"/>
                </a:cubicBezTo>
                <a:cubicBezTo>
                  <a:pt x="18479" y="2456596"/>
                  <a:pt x="2979" y="2445480"/>
                  <a:pt x="282" y="2429301"/>
                </a:cubicBezTo>
                <a:cubicBezTo>
                  <a:pt x="-2083" y="2415111"/>
                  <a:pt x="11109" y="2402465"/>
                  <a:pt x="13930" y="2388358"/>
                </a:cubicBezTo>
                <a:cubicBezTo>
                  <a:pt x="20239" y="2356815"/>
                  <a:pt x="21824" y="2324473"/>
                  <a:pt x="27578" y="2292824"/>
                </a:cubicBezTo>
                <a:cubicBezTo>
                  <a:pt x="30933" y="2274370"/>
                  <a:pt x="28874" y="2252349"/>
                  <a:pt x="41225" y="2238233"/>
                </a:cubicBezTo>
                <a:cubicBezTo>
                  <a:pt x="62827" y="2213544"/>
                  <a:pt x="95816" y="2201838"/>
                  <a:pt x="123112" y="2183641"/>
                </a:cubicBezTo>
                <a:lnTo>
                  <a:pt x="164055" y="2156346"/>
                </a:lnTo>
                <a:cubicBezTo>
                  <a:pt x="168604" y="2142698"/>
                  <a:pt x="171269" y="2128270"/>
                  <a:pt x="177703" y="2115403"/>
                </a:cubicBezTo>
                <a:cubicBezTo>
                  <a:pt x="185038" y="2100732"/>
                  <a:pt x="198537" y="2089535"/>
                  <a:pt x="204998" y="2074459"/>
                </a:cubicBezTo>
                <a:cubicBezTo>
                  <a:pt x="212387" y="2057219"/>
                  <a:pt x="213256" y="2037834"/>
                  <a:pt x="218646" y="2019868"/>
                </a:cubicBezTo>
                <a:cubicBezTo>
                  <a:pt x="245223" y="1931281"/>
                  <a:pt x="233350" y="1956871"/>
                  <a:pt x="273237" y="1897038"/>
                </a:cubicBezTo>
                <a:cubicBezTo>
                  <a:pt x="277786" y="1878841"/>
                  <a:pt x="281495" y="1860413"/>
                  <a:pt x="286885" y="1842447"/>
                </a:cubicBezTo>
                <a:cubicBezTo>
                  <a:pt x="295153" y="1814889"/>
                  <a:pt x="308539" y="1788774"/>
                  <a:pt x="314181" y="1760561"/>
                </a:cubicBezTo>
                <a:cubicBezTo>
                  <a:pt x="330649" y="1678215"/>
                  <a:pt x="320492" y="1714328"/>
                  <a:pt x="341476" y="1651379"/>
                </a:cubicBezTo>
                <a:cubicBezTo>
                  <a:pt x="334483" y="1399636"/>
                  <a:pt x="366741" y="1289429"/>
                  <a:pt x="314181" y="1105468"/>
                </a:cubicBezTo>
                <a:cubicBezTo>
                  <a:pt x="310229" y="1091636"/>
                  <a:pt x="306967" y="1077392"/>
                  <a:pt x="300533" y="1064525"/>
                </a:cubicBezTo>
                <a:cubicBezTo>
                  <a:pt x="293197" y="1049854"/>
                  <a:pt x="281375" y="1037823"/>
                  <a:pt x="273237" y="1023582"/>
                </a:cubicBezTo>
                <a:cubicBezTo>
                  <a:pt x="263143" y="1005918"/>
                  <a:pt x="255040" y="987188"/>
                  <a:pt x="245942" y="968991"/>
                </a:cubicBezTo>
                <a:cubicBezTo>
                  <a:pt x="238999" y="927334"/>
                  <a:pt x="236330" y="885065"/>
                  <a:pt x="218646" y="846161"/>
                </a:cubicBezTo>
                <a:cubicBezTo>
                  <a:pt x="201808" y="809118"/>
                  <a:pt x="176922" y="775581"/>
                  <a:pt x="164055" y="736979"/>
                </a:cubicBezTo>
                <a:lnTo>
                  <a:pt x="136760" y="655092"/>
                </a:lnTo>
                <a:cubicBezTo>
                  <a:pt x="144593" y="615924"/>
                  <a:pt x="166080" y="502853"/>
                  <a:pt x="177703" y="477671"/>
                </a:cubicBezTo>
                <a:cubicBezTo>
                  <a:pt x="189910" y="451223"/>
                  <a:pt x="213112" y="431355"/>
                  <a:pt x="232294" y="409433"/>
                </a:cubicBezTo>
                <a:cubicBezTo>
                  <a:pt x="279574" y="355399"/>
                  <a:pt x="363382" y="295711"/>
                  <a:pt x="409715" y="259307"/>
                </a:cubicBezTo>
                <a:cubicBezTo>
                  <a:pt x="427601" y="245254"/>
                  <a:pt x="446109" y="232012"/>
                  <a:pt x="464306" y="218364"/>
                </a:cubicBezTo>
                <a:cubicBezTo>
                  <a:pt x="520052" y="176555"/>
                  <a:pt x="522794" y="171573"/>
                  <a:pt x="587136" y="136477"/>
                </a:cubicBezTo>
                <a:cubicBezTo>
                  <a:pt x="613927" y="121864"/>
                  <a:pt x="642231" y="110147"/>
                  <a:pt x="669022" y="95534"/>
                </a:cubicBezTo>
                <a:cubicBezTo>
                  <a:pt x="729189" y="62716"/>
                  <a:pt x="739488" y="45299"/>
                  <a:pt x="805500" y="27295"/>
                </a:cubicBezTo>
                <a:cubicBezTo>
                  <a:pt x="832197" y="20014"/>
                  <a:pt x="860161" y="18597"/>
                  <a:pt x="887387" y="13647"/>
                </a:cubicBezTo>
                <a:cubicBezTo>
                  <a:pt x="910209" y="9498"/>
                  <a:pt x="932879" y="4549"/>
                  <a:pt x="955625" y="0"/>
                </a:cubicBezTo>
                <a:lnTo>
                  <a:pt x="1678957" y="13647"/>
                </a:lnTo>
                <a:cubicBezTo>
                  <a:pt x="1733711" y="15332"/>
                  <a:pt x="1788620" y="18751"/>
                  <a:pt x="1842730" y="27295"/>
                </a:cubicBezTo>
                <a:cubicBezTo>
                  <a:pt x="1875444" y="32460"/>
                  <a:pt x="1906419" y="45492"/>
                  <a:pt x="1938264" y="54591"/>
                </a:cubicBezTo>
                <a:cubicBezTo>
                  <a:pt x="1967974" y="99154"/>
                  <a:pt x="1976161" y="105342"/>
                  <a:pt x="1992855" y="163773"/>
                </a:cubicBezTo>
                <a:cubicBezTo>
                  <a:pt x="2045703" y="348741"/>
                  <a:pt x="1991141" y="228581"/>
                  <a:pt x="2047446" y="341194"/>
                </a:cubicBezTo>
                <a:cubicBezTo>
                  <a:pt x="2051995" y="368489"/>
                  <a:pt x="2056886" y="395730"/>
                  <a:pt x="2061094" y="423080"/>
                </a:cubicBezTo>
                <a:cubicBezTo>
                  <a:pt x="2065986" y="454874"/>
                  <a:pt x="2068988" y="486966"/>
                  <a:pt x="2074742" y="518615"/>
                </a:cubicBezTo>
                <a:cubicBezTo>
                  <a:pt x="2078097" y="537069"/>
                  <a:pt x="2083840" y="555009"/>
                  <a:pt x="2088389" y="573206"/>
                </a:cubicBezTo>
                <a:cubicBezTo>
                  <a:pt x="2092938" y="636895"/>
                  <a:pt x="2091540" y="701291"/>
                  <a:pt x="2102037" y="764274"/>
                </a:cubicBezTo>
                <a:cubicBezTo>
                  <a:pt x="2105382" y="784342"/>
                  <a:pt x="2122899" y="799564"/>
                  <a:pt x="2129333" y="818865"/>
                </a:cubicBezTo>
                <a:cubicBezTo>
                  <a:pt x="2136669" y="840871"/>
                  <a:pt x="2134836" y="865384"/>
                  <a:pt x="2142981" y="887104"/>
                </a:cubicBezTo>
                <a:cubicBezTo>
                  <a:pt x="2148740" y="902462"/>
                  <a:pt x="2163614" y="913058"/>
                  <a:pt x="2170276" y="928047"/>
                </a:cubicBezTo>
                <a:cubicBezTo>
                  <a:pt x="2181961" y="954339"/>
                  <a:pt x="2169659" y="1002956"/>
                  <a:pt x="2197572" y="1009934"/>
                </a:cubicBezTo>
                <a:cubicBezTo>
                  <a:pt x="2318511" y="1040169"/>
                  <a:pt x="2233447" y="1022334"/>
                  <a:pt x="2456879" y="1037230"/>
                </a:cubicBezTo>
                <a:cubicBezTo>
                  <a:pt x="2482837" y="1042421"/>
                  <a:pt x="2538082" y="1050535"/>
                  <a:pt x="2566061" y="1064525"/>
                </a:cubicBezTo>
                <a:cubicBezTo>
                  <a:pt x="2580732" y="1071861"/>
                  <a:pt x="2592333" y="1084486"/>
                  <a:pt x="2607004" y="1091821"/>
                </a:cubicBezTo>
                <a:cubicBezTo>
                  <a:pt x="2619871" y="1098255"/>
                  <a:pt x="2634725" y="1099801"/>
                  <a:pt x="2647948" y="1105468"/>
                </a:cubicBezTo>
                <a:cubicBezTo>
                  <a:pt x="2666648" y="1113482"/>
                  <a:pt x="2683649" y="1125208"/>
                  <a:pt x="2702539" y="1132764"/>
                </a:cubicBezTo>
                <a:cubicBezTo>
                  <a:pt x="2729253" y="1143450"/>
                  <a:pt x="2784425" y="1160059"/>
                  <a:pt x="2784425" y="1160059"/>
                </a:cubicBezTo>
                <a:cubicBezTo>
                  <a:pt x="2820819" y="1187355"/>
                  <a:pt x="2861439" y="1209778"/>
                  <a:pt x="2893607" y="1241946"/>
                </a:cubicBezTo>
                <a:lnTo>
                  <a:pt x="2989142" y="1337480"/>
                </a:lnTo>
                <a:cubicBezTo>
                  <a:pt x="3010745" y="1423898"/>
                  <a:pt x="2992384" y="1376463"/>
                  <a:pt x="3057381" y="1473958"/>
                </a:cubicBezTo>
                <a:lnTo>
                  <a:pt x="3084676" y="1514901"/>
                </a:lnTo>
                <a:cubicBezTo>
                  <a:pt x="3076887" y="1553848"/>
                  <a:pt x="3068942" y="1599194"/>
                  <a:pt x="3057381" y="1637731"/>
                </a:cubicBezTo>
                <a:cubicBezTo>
                  <a:pt x="3049113" y="1665290"/>
                  <a:pt x="3057381" y="1710520"/>
                  <a:pt x="3030085" y="1719618"/>
                </a:cubicBezTo>
                <a:cubicBezTo>
                  <a:pt x="3002789" y="1728716"/>
                  <a:pt x="2976111" y="1739935"/>
                  <a:pt x="2948198" y="1746913"/>
                </a:cubicBezTo>
                <a:lnTo>
                  <a:pt x="2839016" y="1774209"/>
                </a:lnTo>
                <a:cubicBezTo>
                  <a:pt x="2820819" y="1778758"/>
                  <a:pt x="2802219" y="1781924"/>
                  <a:pt x="2784425" y="1787856"/>
                </a:cubicBezTo>
                <a:lnTo>
                  <a:pt x="2743482" y="1801504"/>
                </a:lnTo>
                <a:cubicBezTo>
                  <a:pt x="2701135" y="1865025"/>
                  <a:pt x="2706386" y="1843925"/>
                  <a:pt x="2702539" y="1951630"/>
                </a:cubicBezTo>
                <a:cubicBezTo>
                  <a:pt x="2694743" y="2169902"/>
                  <a:pt x="2713460" y="2389697"/>
                  <a:pt x="2688891" y="2606722"/>
                </a:cubicBezTo>
                <a:cubicBezTo>
                  <a:pt x="2684434" y="2646092"/>
                  <a:pt x="2546290" y="2721487"/>
                  <a:pt x="2525118" y="2729552"/>
                </a:cubicBezTo>
                <a:cubicBezTo>
                  <a:pt x="2241508" y="2837594"/>
                  <a:pt x="2426930" y="2754099"/>
                  <a:pt x="2252163" y="2797791"/>
                </a:cubicBezTo>
                <a:cubicBezTo>
                  <a:pt x="2224250" y="2804769"/>
                  <a:pt x="2198759" y="2821017"/>
                  <a:pt x="2170276" y="2825086"/>
                </a:cubicBezTo>
                <a:cubicBezTo>
                  <a:pt x="2020512" y="2846481"/>
                  <a:pt x="2106799" y="2836063"/>
                  <a:pt x="1910969" y="2852382"/>
                </a:cubicBezTo>
                <a:cubicBezTo>
                  <a:pt x="1814951" y="2884388"/>
                  <a:pt x="1933482" y="2842733"/>
                  <a:pt x="1815434" y="2893325"/>
                </a:cubicBezTo>
                <a:cubicBezTo>
                  <a:pt x="1802211" y="2898992"/>
                  <a:pt x="1787358" y="2900539"/>
                  <a:pt x="1774491" y="2906973"/>
                </a:cubicBezTo>
                <a:cubicBezTo>
                  <a:pt x="1750765" y="2918836"/>
                  <a:pt x="1730401" y="2936939"/>
                  <a:pt x="1706252" y="2947916"/>
                </a:cubicBezTo>
                <a:cubicBezTo>
                  <a:pt x="1665634" y="2966379"/>
                  <a:pt x="1613775" y="2977860"/>
                  <a:pt x="1569775" y="2988859"/>
                </a:cubicBezTo>
                <a:cubicBezTo>
                  <a:pt x="1439653" y="3053921"/>
                  <a:pt x="1527473" y="3021238"/>
                  <a:pt x="1255876" y="3002507"/>
                </a:cubicBezTo>
                <a:cubicBezTo>
                  <a:pt x="1143967" y="2994789"/>
                  <a:pt x="1132960" y="2991119"/>
                  <a:pt x="1037512" y="2975212"/>
                </a:cubicBezTo>
                <a:cubicBezTo>
                  <a:pt x="1023864" y="2970663"/>
                  <a:pt x="1010612" y="2964685"/>
                  <a:pt x="996569" y="2961564"/>
                </a:cubicBezTo>
                <a:cubicBezTo>
                  <a:pt x="958823" y="2953176"/>
                  <a:pt x="910609" y="2952703"/>
                  <a:pt x="873739" y="2934268"/>
                </a:cubicBezTo>
                <a:cubicBezTo>
                  <a:pt x="859068" y="2926933"/>
                  <a:pt x="846443" y="2916071"/>
                  <a:pt x="832795" y="2906973"/>
                </a:cubicBezTo>
                <a:cubicBezTo>
                  <a:pt x="735267" y="2760679"/>
                  <a:pt x="887144" y="2982699"/>
                  <a:pt x="764557" y="2825086"/>
                </a:cubicBezTo>
                <a:cubicBezTo>
                  <a:pt x="764555" y="2825084"/>
                  <a:pt x="696318" y="2722728"/>
                  <a:pt x="682670" y="2702256"/>
                </a:cubicBezTo>
                <a:cubicBezTo>
                  <a:pt x="673572" y="2688608"/>
                  <a:pt x="669023" y="2670411"/>
                  <a:pt x="655375" y="2661313"/>
                </a:cubicBezTo>
                <a:cubicBezTo>
                  <a:pt x="641727" y="2652215"/>
                  <a:pt x="627032" y="2644519"/>
                  <a:pt x="614431" y="2634018"/>
                </a:cubicBezTo>
                <a:cubicBezTo>
                  <a:pt x="599604" y="2621662"/>
                  <a:pt x="588723" y="2604924"/>
                  <a:pt x="573488" y="2593074"/>
                </a:cubicBezTo>
                <a:cubicBezTo>
                  <a:pt x="545355" y="2571192"/>
                  <a:pt x="493902" y="2531013"/>
                  <a:pt x="450658" y="2524836"/>
                </a:cubicBezTo>
                <a:cubicBezTo>
                  <a:pt x="432644" y="2522263"/>
                  <a:pt x="439284" y="2527111"/>
                  <a:pt x="382419" y="25248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8160488" y="1061505"/>
            <a:ext cx="3221743" cy="3111690"/>
          </a:xfrm>
          <a:custGeom>
            <a:avLst/>
            <a:gdLst>
              <a:gd name="connsiteX0" fmla="*/ 369361 w 3221743"/>
              <a:gd name="connsiteY0" fmla="*/ 2251881 h 3275463"/>
              <a:gd name="connsiteX1" fmla="*/ 314770 w 3221743"/>
              <a:gd name="connsiteY1" fmla="*/ 2183642 h 3275463"/>
              <a:gd name="connsiteX2" fmla="*/ 287475 w 3221743"/>
              <a:gd name="connsiteY2" fmla="*/ 2142699 h 3275463"/>
              <a:gd name="connsiteX3" fmla="*/ 301122 w 3221743"/>
              <a:gd name="connsiteY3" fmla="*/ 1965278 h 3275463"/>
              <a:gd name="connsiteX4" fmla="*/ 383009 w 3221743"/>
              <a:gd name="connsiteY4" fmla="*/ 1937982 h 3275463"/>
              <a:gd name="connsiteX5" fmla="*/ 464896 w 3221743"/>
              <a:gd name="connsiteY5" fmla="*/ 1910687 h 3275463"/>
              <a:gd name="connsiteX6" fmla="*/ 505839 w 3221743"/>
              <a:gd name="connsiteY6" fmla="*/ 1897039 h 3275463"/>
              <a:gd name="connsiteX7" fmla="*/ 628669 w 3221743"/>
              <a:gd name="connsiteY7" fmla="*/ 1828800 h 3275463"/>
              <a:gd name="connsiteX8" fmla="*/ 683260 w 3221743"/>
              <a:gd name="connsiteY8" fmla="*/ 1774209 h 3275463"/>
              <a:gd name="connsiteX9" fmla="*/ 724203 w 3221743"/>
              <a:gd name="connsiteY9" fmla="*/ 1746914 h 3275463"/>
              <a:gd name="connsiteX10" fmla="*/ 737851 w 3221743"/>
              <a:gd name="connsiteY10" fmla="*/ 1705970 h 3275463"/>
              <a:gd name="connsiteX11" fmla="*/ 696907 w 3221743"/>
              <a:gd name="connsiteY11" fmla="*/ 1514902 h 3275463"/>
              <a:gd name="connsiteX12" fmla="*/ 669612 w 3221743"/>
              <a:gd name="connsiteY12" fmla="*/ 1364776 h 3275463"/>
              <a:gd name="connsiteX13" fmla="*/ 628669 w 3221743"/>
              <a:gd name="connsiteY13" fmla="*/ 1310185 h 3275463"/>
              <a:gd name="connsiteX14" fmla="*/ 560430 w 3221743"/>
              <a:gd name="connsiteY14" fmla="*/ 1228299 h 3275463"/>
              <a:gd name="connsiteX15" fmla="*/ 505839 w 3221743"/>
              <a:gd name="connsiteY15" fmla="*/ 1201003 h 3275463"/>
              <a:gd name="connsiteX16" fmla="*/ 396657 w 3221743"/>
              <a:gd name="connsiteY16" fmla="*/ 1132764 h 3275463"/>
              <a:gd name="connsiteX17" fmla="*/ 314770 w 3221743"/>
              <a:gd name="connsiteY17" fmla="*/ 1064526 h 3275463"/>
              <a:gd name="connsiteX18" fmla="*/ 273827 w 3221743"/>
              <a:gd name="connsiteY18" fmla="*/ 1023582 h 3275463"/>
              <a:gd name="connsiteX19" fmla="*/ 191940 w 3221743"/>
              <a:gd name="connsiteY19" fmla="*/ 982639 h 3275463"/>
              <a:gd name="connsiteX20" fmla="*/ 150997 w 3221743"/>
              <a:gd name="connsiteY20" fmla="*/ 955343 h 3275463"/>
              <a:gd name="connsiteX21" fmla="*/ 110054 w 3221743"/>
              <a:gd name="connsiteY21" fmla="*/ 914400 h 3275463"/>
              <a:gd name="connsiteX22" fmla="*/ 69110 w 3221743"/>
              <a:gd name="connsiteY22" fmla="*/ 900752 h 3275463"/>
              <a:gd name="connsiteX23" fmla="*/ 28167 w 3221743"/>
              <a:gd name="connsiteY23" fmla="*/ 873457 h 3275463"/>
              <a:gd name="connsiteX24" fmla="*/ 872 w 3221743"/>
              <a:gd name="connsiteY24" fmla="*/ 832514 h 3275463"/>
              <a:gd name="connsiteX25" fmla="*/ 14519 w 3221743"/>
              <a:gd name="connsiteY25" fmla="*/ 709684 h 3275463"/>
              <a:gd name="connsiteX26" fmla="*/ 41815 w 3221743"/>
              <a:gd name="connsiteY26" fmla="*/ 668740 h 3275463"/>
              <a:gd name="connsiteX27" fmla="*/ 82758 w 3221743"/>
              <a:gd name="connsiteY27" fmla="*/ 655093 h 3275463"/>
              <a:gd name="connsiteX28" fmla="*/ 260179 w 3221743"/>
              <a:gd name="connsiteY28" fmla="*/ 641445 h 3275463"/>
              <a:gd name="connsiteX29" fmla="*/ 492191 w 3221743"/>
              <a:gd name="connsiteY29" fmla="*/ 545911 h 3275463"/>
              <a:gd name="connsiteX30" fmla="*/ 628669 w 3221743"/>
              <a:gd name="connsiteY30" fmla="*/ 491320 h 3275463"/>
              <a:gd name="connsiteX31" fmla="*/ 778794 w 3221743"/>
              <a:gd name="connsiteY31" fmla="*/ 423081 h 3275463"/>
              <a:gd name="connsiteX32" fmla="*/ 901624 w 3221743"/>
              <a:gd name="connsiteY32" fmla="*/ 382137 h 3275463"/>
              <a:gd name="connsiteX33" fmla="*/ 1024454 w 3221743"/>
              <a:gd name="connsiteY33" fmla="*/ 327546 h 3275463"/>
              <a:gd name="connsiteX34" fmla="*/ 1133636 w 3221743"/>
              <a:gd name="connsiteY34" fmla="*/ 286603 h 3275463"/>
              <a:gd name="connsiteX35" fmla="*/ 1379296 w 3221743"/>
              <a:gd name="connsiteY35" fmla="*/ 177421 h 3275463"/>
              <a:gd name="connsiteX36" fmla="*/ 1474830 w 3221743"/>
              <a:gd name="connsiteY36" fmla="*/ 136478 h 3275463"/>
              <a:gd name="connsiteX37" fmla="*/ 1570364 w 3221743"/>
              <a:gd name="connsiteY37" fmla="*/ 109182 h 3275463"/>
              <a:gd name="connsiteX38" fmla="*/ 1665899 w 3221743"/>
              <a:gd name="connsiteY38" fmla="*/ 68239 h 3275463"/>
              <a:gd name="connsiteX39" fmla="*/ 1775081 w 3221743"/>
              <a:gd name="connsiteY39" fmla="*/ 40943 h 3275463"/>
              <a:gd name="connsiteX40" fmla="*/ 1925206 w 3221743"/>
              <a:gd name="connsiteY40" fmla="*/ 13648 h 3275463"/>
              <a:gd name="connsiteX41" fmla="*/ 1993445 w 3221743"/>
              <a:gd name="connsiteY41" fmla="*/ 0 h 3275463"/>
              <a:gd name="connsiteX42" fmla="*/ 2512060 w 3221743"/>
              <a:gd name="connsiteY42" fmla="*/ 13648 h 3275463"/>
              <a:gd name="connsiteX43" fmla="*/ 2648537 w 3221743"/>
              <a:gd name="connsiteY43" fmla="*/ 54591 h 3275463"/>
              <a:gd name="connsiteX44" fmla="*/ 2689481 w 3221743"/>
              <a:gd name="connsiteY44" fmla="*/ 95534 h 3275463"/>
              <a:gd name="connsiteX45" fmla="*/ 2744072 w 3221743"/>
              <a:gd name="connsiteY45" fmla="*/ 122830 h 3275463"/>
              <a:gd name="connsiteX46" fmla="*/ 2825958 w 3221743"/>
              <a:gd name="connsiteY46" fmla="*/ 177421 h 3275463"/>
              <a:gd name="connsiteX47" fmla="*/ 2853254 w 3221743"/>
              <a:gd name="connsiteY47" fmla="*/ 232012 h 3275463"/>
              <a:gd name="connsiteX48" fmla="*/ 2948788 w 3221743"/>
              <a:gd name="connsiteY48" fmla="*/ 300251 h 3275463"/>
              <a:gd name="connsiteX49" fmla="*/ 3057970 w 3221743"/>
              <a:gd name="connsiteY49" fmla="*/ 423081 h 3275463"/>
              <a:gd name="connsiteX50" fmla="*/ 3098913 w 3221743"/>
              <a:gd name="connsiteY50" fmla="*/ 464024 h 3275463"/>
              <a:gd name="connsiteX51" fmla="*/ 3139857 w 3221743"/>
              <a:gd name="connsiteY51" fmla="*/ 573206 h 3275463"/>
              <a:gd name="connsiteX52" fmla="*/ 3180800 w 3221743"/>
              <a:gd name="connsiteY52" fmla="*/ 627797 h 3275463"/>
              <a:gd name="connsiteX53" fmla="*/ 3221743 w 3221743"/>
              <a:gd name="connsiteY53" fmla="*/ 805218 h 3275463"/>
              <a:gd name="connsiteX54" fmla="*/ 3194448 w 3221743"/>
              <a:gd name="connsiteY54" fmla="*/ 1446663 h 3275463"/>
              <a:gd name="connsiteX55" fmla="*/ 3153504 w 3221743"/>
              <a:gd name="connsiteY55" fmla="*/ 1555845 h 3275463"/>
              <a:gd name="connsiteX56" fmla="*/ 3057970 w 3221743"/>
              <a:gd name="connsiteY56" fmla="*/ 1774209 h 3275463"/>
              <a:gd name="connsiteX57" fmla="*/ 3003379 w 3221743"/>
              <a:gd name="connsiteY57" fmla="*/ 1883391 h 3275463"/>
              <a:gd name="connsiteX58" fmla="*/ 2962436 w 3221743"/>
              <a:gd name="connsiteY58" fmla="*/ 2019869 h 3275463"/>
              <a:gd name="connsiteX59" fmla="*/ 2907845 w 3221743"/>
              <a:gd name="connsiteY59" fmla="*/ 2279176 h 3275463"/>
              <a:gd name="connsiteX60" fmla="*/ 2880549 w 3221743"/>
              <a:gd name="connsiteY60" fmla="*/ 2374711 h 3275463"/>
              <a:gd name="connsiteX61" fmla="*/ 2825958 w 3221743"/>
              <a:gd name="connsiteY61" fmla="*/ 2524836 h 3275463"/>
              <a:gd name="connsiteX62" fmla="*/ 2798663 w 3221743"/>
              <a:gd name="connsiteY62" fmla="*/ 2565779 h 3275463"/>
              <a:gd name="connsiteX63" fmla="*/ 2730424 w 3221743"/>
              <a:gd name="connsiteY63" fmla="*/ 2729552 h 3275463"/>
              <a:gd name="connsiteX64" fmla="*/ 2689481 w 3221743"/>
              <a:gd name="connsiteY64" fmla="*/ 2838734 h 3275463"/>
              <a:gd name="connsiteX65" fmla="*/ 2648537 w 3221743"/>
              <a:gd name="connsiteY65" fmla="*/ 2893326 h 3275463"/>
              <a:gd name="connsiteX66" fmla="*/ 2607594 w 3221743"/>
              <a:gd name="connsiteY66" fmla="*/ 3002508 h 3275463"/>
              <a:gd name="connsiteX67" fmla="*/ 2580299 w 3221743"/>
              <a:gd name="connsiteY67" fmla="*/ 3070746 h 3275463"/>
              <a:gd name="connsiteX68" fmla="*/ 2498412 w 3221743"/>
              <a:gd name="connsiteY68" fmla="*/ 3166281 h 3275463"/>
              <a:gd name="connsiteX69" fmla="*/ 2430173 w 3221743"/>
              <a:gd name="connsiteY69" fmla="*/ 3207224 h 3275463"/>
              <a:gd name="connsiteX70" fmla="*/ 2375582 w 3221743"/>
              <a:gd name="connsiteY70" fmla="*/ 3248167 h 3275463"/>
              <a:gd name="connsiteX71" fmla="*/ 2307343 w 3221743"/>
              <a:gd name="connsiteY71" fmla="*/ 3261815 h 3275463"/>
              <a:gd name="connsiteX72" fmla="*/ 2252752 w 3221743"/>
              <a:gd name="connsiteY72" fmla="*/ 3275463 h 3275463"/>
              <a:gd name="connsiteX73" fmla="*/ 1952502 w 3221743"/>
              <a:gd name="connsiteY73" fmla="*/ 3248167 h 3275463"/>
              <a:gd name="connsiteX74" fmla="*/ 1802376 w 3221743"/>
              <a:gd name="connsiteY74" fmla="*/ 3220872 h 3275463"/>
              <a:gd name="connsiteX75" fmla="*/ 1720490 w 3221743"/>
              <a:gd name="connsiteY75" fmla="*/ 3207224 h 3275463"/>
              <a:gd name="connsiteX76" fmla="*/ 1679546 w 3221743"/>
              <a:gd name="connsiteY76" fmla="*/ 3179929 h 3275463"/>
              <a:gd name="connsiteX77" fmla="*/ 1624955 w 3221743"/>
              <a:gd name="connsiteY77" fmla="*/ 3125337 h 3275463"/>
              <a:gd name="connsiteX78" fmla="*/ 1570364 w 3221743"/>
              <a:gd name="connsiteY78" fmla="*/ 3098042 h 3275463"/>
              <a:gd name="connsiteX79" fmla="*/ 1502125 w 3221743"/>
              <a:gd name="connsiteY79" fmla="*/ 3043451 h 3275463"/>
              <a:gd name="connsiteX80" fmla="*/ 1433887 w 3221743"/>
              <a:gd name="connsiteY80" fmla="*/ 3002508 h 3275463"/>
              <a:gd name="connsiteX81" fmla="*/ 1324704 w 3221743"/>
              <a:gd name="connsiteY81" fmla="*/ 2906973 h 3275463"/>
              <a:gd name="connsiteX82" fmla="*/ 1270113 w 3221743"/>
              <a:gd name="connsiteY82" fmla="*/ 2879678 h 3275463"/>
              <a:gd name="connsiteX83" fmla="*/ 1256466 w 3221743"/>
              <a:gd name="connsiteY83" fmla="*/ 2838734 h 3275463"/>
              <a:gd name="connsiteX84" fmla="*/ 1106340 w 3221743"/>
              <a:gd name="connsiteY84" fmla="*/ 2770496 h 3275463"/>
              <a:gd name="connsiteX85" fmla="*/ 997158 w 3221743"/>
              <a:gd name="connsiteY85" fmla="*/ 2743200 h 3275463"/>
              <a:gd name="connsiteX86" fmla="*/ 956215 w 3221743"/>
              <a:gd name="connsiteY86" fmla="*/ 2729552 h 3275463"/>
              <a:gd name="connsiteX87" fmla="*/ 901624 w 3221743"/>
              <a:gd name="connsiteY87" fmla="*/ 2715905 h 3275463"/>
              <a:gd name="connsiteX88" fmla="*/ 819737 w 3221743"/>
              <a:gd name="connsiteY88" fmla="*/ 2688609 h 3275463"/>
              <a:gd name="connsiteX89" fmla="*/ 724203 w 3221743"/>
              <a:gd name="connsiteY89" fmla="*/ 2661314 h 3275463"/>
              <a:gd name="connsiteX90" fmla="*/ 669612 w 3221743"/>
              <a:gd name="connsiteY90" fmla="*/ 2634018 h 3275463"/>
              <a:gd name="connsiteX91" fmla="*/ 628669 w 3221743"/>
              <a:gd name="connsiteY91" fmla="*/ 2593075 h 3275463"/>
              <a:gd name="connsiteX92" fmla="*/ 587725 w 3221743"/>
              <a:gd name="connsiteY92" fmla="*/ 2565779 h 3275463"/>
              <a:gd name="connsiteX93" fmla="*/ 560430 w 3221743"/>
              <a:gd name="connsiteY93" fmla="*/ 2524836 h 3275463"/>
              <a:gd name="connsiteX94" fmla="*/ 519487 w 3221743"/>
              <a:gd name="connsiteY94" fmla="*/ 2483893 h 3275463"/>
              <a:gd name="connsiteX95" fmla="*/ 492191 w 3221743"/>
              <a:gd name="connsiteY95" fmla="*/ 2402006 h 3275463"/>
              <a:gd name="connsiteX96" fmla="*/ 478543 w 3221743"/>
              <a:gd name="connsiteY96" fmla="*/ 2361063 h 3275463"/>
              <a:gd name="connsiteX97" fmla="*/ 437600 w 3221743"/>
              <a:gd name="connsiteY97" fmla="*/ 2333767 h 3275463"/>
              <a:gd name="connsiteX98" fmla="*/ 396657 w 3221743"/>
              <a:gd name="connsiteY98" fmla="*/ 2320120 h 3275463"/>
              <a:gd name="connsiteX99" fmla="*/ 369361 w 3221743"/>
              <a:gd name="connsiteY99" fmla="*/ 2251881 h 327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221743" h="3275463">
                <a:moveTo>
                  <a:pt x="369361" y="2251881"/>
                </a:moveTo>
                <a:cubicBezTo>
                  <a:pt x="355713" y="2229135"/>
                  <a:pt x="332248" y="2206946"/>
                  <a:pt x="314770" y="2183642"/>
                </a:cubicBezTo>
                <a:cubicBezTo>
                  <a:pt x="304929" y="2170520"/>
                  <a:pt x="288498" y="2159069"/>
                  <a:pt x="287475" y="2142699"/>
                </a:cubicBezTo>
                <a:cubicBezTo>
                  <a:pt x="283775" y="2083499"/>
                  <a:pt x="276039" y="2019028"/>
                  <a:pt x="301122" y="1965278"/>
                </a:cubicBezTo>
                <a:cubicBezTo>
                  <a:pt x="313289" y="1939205"/>
                  <a:pt x="355713" y="1947081"/>
                  <a:pt x="383009" y="1937982"/>
                </a:cubicBezTo>
                <a:lnTo>
                  <a:pt x="464896" y="1910687"/>
                </a:lnTo>
                <a:cubicBezTo>
                  <a:pt x="478544" y="1906138"/>
                  <a:pt x="493869" y="1905019"/>
                  <a:pt x="505839" y="1897039"/>
                </a:cubicBezTo>
                <a:cubicBezTo>
                  <a:pt x="599695" y="1834468"/>
                  <a:pt x="556603" y="1852822"/>
                  <a:pt x="628669" y="1828800"/>
                </a:cubicBezTo>
                <a:cubicBezTo>
                  <a:pt x="646866" y="1810603"/>
                  <a:pt x="663721" y="1790957"/>
                  <a:pt x="683260" y="1774209"/>
                </a:cubicBezTo>
                <a:cubicBezTo>
                  <a:pt x="695714" y="1763534"/>
                  <a:pt x="713957" y="1759722"/>
                  <a:pt x="724203" y="1746914"/>
                </a:cubicBezTo>
                <a:cubicBezTo>
                  <a:pt x="733190" y="1735680"/>
                  <a:pt x="733302" y="1719618"/>
                  <a:pt x="737851" y="1705970"/>
                </a:cubicBezTo>
                <a:cubicBezTo>
                  <a:pt x="706876" y="1551100"/>
                  <a:pt x="721807" y="1614501"/>
                  <a:pt x="696907" y="1514902"/>
                </a:cubicBezTo>
                <a:cubicBezTo>
                  <a:pt x="694348" y="1494426"/>
                  <a:pt x="689809" y="1400122"/>
                  <a:pt x="669612" y="1364776"/>
                </a:cubicBezTo>
                <a:cubicBezTo>
                  <a:pt x="658327" y="1345027"/>
                  <a:pt x="640724" y="1329474"/>
                  <a:pt x="628669" y="1310185"/>
                </a:cubicBezTo>
                <a:cubicBezTo>
                  <a:pt x="587216" y="1243861"/>
                  <a:pt x="623800" y="1264511"/>
                  <a:pt x="560430" y="1228299"/>
                </a:cubicBezTo>
                <a:cubicBezTo>
                  <a:pt x="542766" y="1218205"/>
                  <a:pt x="523412" y="1211254"/>
                  <a:pt x="505839" y="1201003"/>
                </a:cubicBezTo>
                <a:cubicBezTo>
                  <a:pt x="468768" y="1179378"/>
                  <a:pt x="396657" y="1132764"/>
                  <a:pt x="396657" y="1132764"/>
                </a:cubicBezTo>
                <a:cubicBezTo>
                  <a:pt x="342844" y="1052047"/>
                  <a:pt x="402924" y="1127493"/>
                  <a:pt x="314770" y="1064526"/>
                </a:cubicBezTo>
                <a:cubicBezTo>
                  <a:pt x="299064" y="1053308"/>
                  <a:pt x="288654" y="1035938"/>
                  <a:pt x="273827" y="1023582"/>
                </a:cubicBezTo>
                <a:cubicBezTo>
                  <a:pt x="238553" y="994187"/>
                  <a:pt x="232974" y="996317"/>
                  <a:pt x="191940" y="982639"/>
                </a:cubicBezTo>
                <a:cubicBezTo>
                  <a:pt x="178292" y="973540"/>
                  <a:pt x="163598" y="965844"/>
                  <a:pt x="150997" y="955343"/>
                </a:cubicBezTo>
                <a:cubicBezTo>
                  <a:pt x="136170" y="942987"/>
                  <a:pt x="126113" y="925106"/>
                  <a:pt x="110054" y="914400"/>
                </a:cubicBezTo>
                <a:cubicBezTo>
                  <a:pt x="98084" y="906420"/>
                  <a:pt x="81977" y="907186"/>
                  <a:pt x="69110" y="900752"/>
                </a:cubicBezTo>
                <a:cubicBezTo>
                  <a:pt x="54439" y="893417"/>
                  <a:pt x="41815" y="882555"/>
                  <a:pt x="28167" y="873457"/>
                </a:cubicBezTo>
                <a:cubicBezTo>
                  <a:pt x="19069" y="859809"/>
                  <a:pt x="2234" y="848860"/>
                  <a:pt x="872" y="832514"/>
                </a:cubicBezTo>
                <a:cubicBezTo>
                  <a:pt x="-2549" y="791461"/>
                  <a:pt x="4528" y="749649"/>
                  <a:pt x="14519" y="709684"/>
                </a:cubicBezTo>
                <a:cubicBezTo>
                  <a:pt x="18497" y="693771"/>
                  <a:pt x="29007" y="678987"/>
                  <a:pt x="41815" y="668740"/>
                </a:cubicBezTo>
                <a:cubicBezTo>
                  <a:pt x="53048" y="659753"/>
                  <a:pt x="68483" y="656877"/>
                  <a:pt x="82758" y="655093"/>
                </a:cubicBezTo>
                <a:cubicBezTo>
                  <a:pt x="141615" y="647736"/>
                  <a:pt x="201039" y="645994"/>
                  <a:pt x="260179" y="641445"/>
                </a:cubicBezTo>
                <a:lnTo>
                  <a:pt x="492191" y="545911"/>
                </a:lnTo>
                <a:cubicBezTo>
                  <a:pt x="537567" y="527425"/>
                  <a:pt x="584064" y="511595"/>
                  <a:pt x="628669" y="491320"/>
                </a:cubicBezTo>
                <a:cubicBezTo>
                  <a:pt x="678711" y="468574"/>
                  <a:pt x="727757" y="443496"/>
                  <a:pt x="778794" y="423081"/>
                </a:cubicBezTo>
                <a:cubicBezTo>
                  <a:pt x="818865" y="407052"/>
                  <a:pt x="861400" y="397780"/>
                  <a:pt x="901624" y="382137"/>
                </a:cubicBezTo>
                <a:cubicBezTo>
                  <a:pt x="943382" y="365898"/>
                  <a:pt x="983024" y="344605"/>
                  <a:pt x="1024454" y="327546"/>
                </a:cubicBezTo>
                <a:cubicBezTo>
                  <a:pt x="1060395" y="312747"/>
                  <a:pt x="1097839" y="301748"/>
                  <a:pt x="1133636" y="286603"/>
                </a:cubicBezTo>
                <a:cubicBezTo>
                  <a:pt x="1216164" y="251687"/>
                  <a:pt x="1297275" y="213510"/>
                  <a:pt x="1379296" y="177421"/>
                </a:cubicBezTo>
                <a:cubicBezTo>
                  <a:pt x="1411008" y="163468"/>
                  <a:pt x="1441517" y="145996"/>
                  <a:pt x="1474830" y="136478"/>
                </a:cubicBezTo>
                <a:cubicBezTo>
                  <a:pt x="1506675" y="127379"/>
                  <a:pt x="1539174" y="120321"/>
                  <a:pt x="1570364" y="109182"/>
                </a:cubicBezTo>
                <a:cubicBezTo>
                  <a:pt x="1602992" y="97529"/>
                  <a:pt x="1633031" y="79195"/>
                  <a:pt x="1665899" y="68239"/>
                </a:cubicBezTo>
                <a:cubicBezTo>
                  <a:pt x="1701488" y="56376"/>
                  <a:pt x="1738528" y="49378"/>
                  <a:pt x="1775081" y="40943"/>
                </a:cubicBezTo>
                <a:cubicBezTo>
                  <a:pt x="1837671" y="26499"/>
                  <a:pt x="1859547" y="25586"/>
                  <a:pt x="1925206" y="13648"/>
                </a:cubicBezTo>
                <a:cubicBezTo>
                  <a:pt x="1948029" y="9498"/>
                  <a:pt x="1970699" y="4549"/>
                  <a:pt x="1993445" y="0"/>
                </a:cubicBezTo>
                <a:cubicBezTo>
                  <a:pt x="2166317" y="4549"/>
                  <a:pt x="2339511" y="2145"/>
                  <a:pt x="2512060" y="13648"/>
                </a:cubicBezTo>
                <a:cubicBezTo>
                  <a:pt x="2531594" y="14950"/>
                  <a:pt x="2615195" y="43477"/>
                  <a:pt x="2648537" y="54591"/>
                </a:cubicBezTo>
                <a:cubicBezTo>
                  <a:pt x="2662185" y="68239"/>
                  <a:pt x="2673775" y="84316"/>
                  <a:pt x="2689481" y="95534"/>
                </a:cubicBezTo>
                <a:cubicBezTo>
                  <a:pt x="2706036" y="107359"/>
                  <a:pt x="2728443" y="109805"/>
                  <a:pt x="2744072" y="122830"/>
                </a:cubicBezTo>
                <a:cubicBezTo>
                  <a:pt x="2824857" y="190151"/>
                  <a:pt x="2706184" y="147477"/>
                  <a:pt x="2825958" y="177421"/>
                </a:cubicBezTo>
                <a:cubicBezTo>
                  <a:pt x="2835057" y="195618"/>
                  <a:pt x="2840014" y="216565"/>
                  <a:pt x="2853254" y="232012"/>
                </a:cubicBezTo>
                <a:cubicBezTo>
                  <a:pt x="2880902" y="264268"/>
                  <a:pt x="2917810" y="273698"/>
                  <a:pt x="2948788" y="300251"/>
                </a:cubicBezTo>
                <a:cubicBezTo>
                  <a:pt x="3009796" y="352544"/>
                  <a:pt x="3003354" y="360663"/>
                  <a:pt x="3057970" y="423081"/>
                </a:cubicBezTo>
                <a:cubicBezTo>
                  <a:pt x="3070680" y="437606"/>
                  <a:pt x="3085265" y="450376"/>
                  <a:pt x="3098913" y="464024"/>
                </a:cubicBezTo>
                <a:cubicBezTo>
                  <a:pt x="3112561" y="500418"/>
                  <a:pt x="3122474" y="538441"/>
                  <a:pt x="3139857" y="573206"/>
                </a:cubicBezTo>
                <a:cubicBezTo>
                  <a:pt x="3150029" y="593551"/>
                  <a:pt x="3172051" y="606801"/>
                  <a:pt x="3180800" y="627797"/>
                </a:cubicBezTo>
                <a:cubicBezTo>
                  <a:pt x="3193466" y="658194"/>
                  <a:pt x="3213265" y="762825"/>
                  <a:pt x="3221743" y="805218"/>
                </a:cubicBezTo>
                <a:cubicBezTo>
                  <a:pt x="3212645" y="1019033"/>
                  <a:pt x="3213823" y="1233533"/>
                  <a:pt x="3194448" y="1446663"/>
                </a:cubicBezTo>
                <a:cubicBezTo>
                  <a:pt x="3190929" y="1485372"/>
                  <a:pt x="3168454" y="1519966"/>
                  <a:pt x="3153504" y="1555845"/>
                </a:cubicBezTo>
                <a:cubicBezTo>
                  <a:pt x="3122947" y="1629183"/>
                  <a:pt x="3093501" y="1703147"/>
                  <a:pt x="3057970" y="1774209"/>
                </a:cubicBezTo>
                <a:cubicBezTo>
                  <a:pt x="3039773" y="1810603"/>
                  <a:pt x="3018127" y="1845468"/>
                  <a:pt x="3003379" y="1883391"/>
                </a:cubicBezTo>
                <a:cubicBezTo>
                  <a:pt x="2986164" y="1927657"/>
                  <a:pt x="2974523" y="1973937"/>
                  <a:pt x="2962436" y="2019869"/>
                </a:cubicBezTo>
                <a:cubicBezTo>
                  <a:pt x="2929660" y="2144417"/>
                  <a:pt x="2938295" y="2149765"/>
                  <a:pt x="2907845" y="2279176"/>
                </a:cubicBezTo>
                <a:cubicBezTo>
                  <a:pt x="2900259" y="2311415"/>
                  <a:pt x="2890289" y="2343056"/>
                  <a:pt x="2880549" y="2374711"/>
                </a:cubicBezTo>
                <a:cubicBezTo>
                  <a:pt x="2870356" y="2407839"/>
                  <a:pt x="2842781" y="2491189"/>
                  <a:pt x="2825958" y="2524836"/>
                </a:cubicBezTo>
                <a:cubicBezTo>
                  <a:pt x="2818623" y="2539507"/>
                  <a:pt x="2807761" y="2552131"/>
                  <a:pt x="2798663" y="2565779"/>
                </a:cubicBezTo>
                <a:cubicBezTo>
                  <a:pt x="2774338" y="2687402"/>
                  <a:pt x="2802032" y="2586335"/>
                  <a:pt x="2730424" y="2729552"/>
                </a:cubicBezTo>
                <a:cubicBezTo>
                  <a:pt x="2669138" y="2852123"/>
                  <a:pt x="2790048" y="2657713"/>
                  <a:pt x="2689481" y="2838734"/>
                </a:cubicBezTo>
                <a:cubicBezTo>
                  <a:pt x="2678434" y="2858618"/>
                  <a:pt x="2662185" y="2875129"/>
                  <a:pt x="2648537" y="2893326"/>
                </a:cubicBezTo>
                <a:cubicBezTo>
                  <a:pt x="2622208" y="3024978"/>
                  <a:pt x="2654450" y="2908795"/>
                  <a:pt x="2607594" y="3002508"/>
                </a:cubicBezTo>
                <a:cubicBezTo>
                  <a:pt x="2596638" y="3024420"/>
                  <a:pt x="2591255" y="3048834"/>
                  <a:pt x="2580299" y="3070746"/>
                </a:cubicBezTo>
                <a:cubicBezTo>
                  <a:pt x="2563405" y="3104534"/>
                  <a:pt x="2525886" y="3144913"/>
                  <a:pt x="2498412" y="3166281"/>
                </a:cubicBezTo>
                <a:cubicBezTo>
                  <a:pt x="2477473" y="3182567"/>
                  <a:pt x="2452244" y="3192510"/>
                  <a:pt x="2430173" y="3207224"/>
                </a:cubicBezTo>
                <a:cubicBezTo>
                  <a:pt x="2411247" y="3219841"/>
                  <a:pt x="2396368" y="3238929"/>
                  <a:pt x="2375582" y="3248167"/>
                </a:cubicBezTo>
                <a:cubicBezTo>
                  <a:pt x="2354384" y="3257588"/>
                  <a:pt x="2329987" y="3256783"/>
                  <a:pt x="2307343" y="3261815"/>
                </a:cubicBezTo>
                <a:cubicBezTo>
                  <a:pt x="2289033" y="3265884"/>
                  <a:pt x="2270949" y="3270914"/>
                  <a:pt x="2252752" y="3275463"/>
                </a:cubicBezTo>
                <a:cubicBezTo>
                  <a:pt x="2100177" y="3264565"/>
                  <a:pt x="2081917" y="3266655"/>
                  <a:pt x="1952502" y="3248167"/>
                </a:cubicBezTo>
                <a:cubicBezTo>
                  <a:pt x="1858645" y="3234759"/>
                  <a:pt x="1888603" y="3236550"/>
                  <a:pt x="1802376" y="3220872"/>
                </a:cubicBezTo>
                <a:cubicBezTo>
                  <a:pt x="1775151" y="3215922"/>
                  <a:pt x="1747785" y="3211773"/>
                  <a:pt x="1720490" y="3207224"/>
                </a:cubicBezTo>
                <a:cubicBezTo>
                  <a:pt x="1706842" y="3198126"/>
                  <a:pt x="1692000" y="3190604"/>
                  <a:pt x="1679546" y="3179929"/>
                </a:cubicBezTo>
                <a:cubicBezTo>
                  <a:pt x="1660007" y="3163181"/>
                  <a:pt x="1645543" y="3140778"/>
                  <a:pt x="1624955" y="3125337"/>
                </a:cubicBezTo>
                <a:cubicBezTo>
                  <a:pt x="1608679" y="3113130"/>
                  <a:pt x="1587292" y="3109327"/>
                  <a:pt x="1570364" y="3098042"/>
                </a:cubicBezTo>
                <a:cubicBezTo>
                  <a:pt x="1546127" y="3081884"/>
                  <a:pt x="1525989" y="3060156"/>
                  <a:pt x="1502125" y="3043451"/>
                </a:cubicBezTo>
                <a:cubicBezTo>
                  <a:pt x="1480394" y="3028239"/>
                  <a:pt x="1455958" y="3017222"/>
                  <a:pt x="1433887" y="3002508"/>
                </a:cubicBezTo>
                <a:cubicBezTo>
                  <a:pt x="1246463" y="2877557"/>
                  <a:pt x="1522372" y="3055222"/>
                  <a:pt x="1324704" y="2906973"/>
                </a:cubicBezTo>
                <a:cubicBezTo>
                  <a:pt x="1308428" y="2894766"/>
                  <a:pt x="1288310" y="2888776"/>
                  <a:pt x="1270113" y="2879678"/>
                </a:cubicBezTo>
                <a:cubicBezTo>
                  <a:pt x="1265564" y="2866030"/>
                  <a:pt x="1266638" y="2848907"/>
                  <a:pt x="1256466" y="2838734"/>
                </a:cubicBezTo>
                <a:cubicBezTo>
                  <a:pt x="1193446" y="2775713"/>
                  <a:pt x="1179759" y="2787439"/>
                  <a:pt x="1106340" y="2770496"/>
                </a:cubicBezTo>
                <a:cubicBezTo>
                  <a:pt x="1069787" y="2762061"/>
                  <a:pt x="1032747" y="2755063"/>
                  <a:pt x="997158" y="2743200"/>
                </a:cubicBezTo>
                <a:cubicBezTo>
                  <a:pt x="983510" y="2738651"/>
                  <a:pt x="970047" y="2733504"/>
                  <a:pt x="956215" y="2729552"/>
                </a:cubicBezTo>
                <a:cubicBezTo>
                  <a:pt x="938180" y="2724399"/>
                  <a:pt x="919590" y="2721295"/>
                  <a:pt x="901624" y="2715905"/>
                </a:cubicBezTo>
                <a:cubicBezTo>
                  <a:pt x="874065" y="2707637"/>
                  <a:pt x="847650" y="2695587"/>
                  <a:pt x="819737" y="2688609"/>
                </a:cubicBezTo>
                <a:cubicBezTo>
                  <a:pt x="792043" y="2681685"/>
                  <a:pt x="751608" y="2673059"/>
                  <a:pt x="724203" y="2661314"/>
                </a:cubicBezTo>
                <a:cubicBezTo>
                  <a:pt x="705503" y="2653300"/>
                  <a:pt x="686167" y="2645843"/>
                  <a:pt x="669612" y="2634018"/>
                </a:cubicBezTo>
                <a:cubicBezTo>
                  <a:pt x="653906" y="2622800"/>
                  <a:pt x="643496" y="2605431"/>
                  <a:pt x="628669" y="2593075"/>
                </a:cubicBezTo>
                <a:cubicBezTo>
                  <a:pt x="616068" y="2582574"/>
                  <a:pt x="601373" y="2574878"/>
                  <a:pt x="587725" y="2565779"/>
                </a:cubicBezTo>
                <a:cubicBezTo>
                  <a:pt x="578627" y="2552131"/>
                  <a:pt x="570931" y="2537437"/>
                  <a:pt x="560430" y="2524836"/>
                </a:cubicBezTo>
                <a:cubicBezTo>
                  <a:pt x="548074" y="2510009"/>
                  <a:pt x="528860" y="2500765"/>
                  <a:pt x="519487" y="2483893"/>
                </a:cubicBezTo>
                <a:cubicBezTo>
                  <a:pt x="505514" y="2458742"/>
                  <a:pt x="501290" y="2429302"/>
                  <a:pt x="492191" y="2402006"/>
                </a:cubicBezTo>
                <a:cubicBezTo>
                  <a:pt x="487642" y="2388358"/>
                  <a:pt x="490513" y="2369043"/>
                  <a:pt x="478543" y="2361063"/>
                </a:cubicBezTo>
                <a:cubicBezTo>
                  <a:pt x="464895" y="2351964"/>
                  <a:pt x="452271" y="2341102"/>
                  <a:pt x="437600" y="2333767"/>
                </a:cubicBezTo>
                <a:cubicBezTo>
                  <a:pt x="424733" y="2327333"/>
                  <a:pt x="410305" y="2324669"/>
                  <a:pt x="396657" y="2320120"/>
                </a:cubicBezTo>
                <a:cubicBezTo>
                  <a:pt x="380132" y="2270545"/>
                  <a:pt x="383009" y="2274627"/>
                  <a:pt x="369361" y="22518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671248" y="4095578"/>
            <a:ext cx="2325961" cy="8309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46813" y="4237835"/>
            <a:ext cx="2325961" cy="5656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32263" y="722951"/>
            <a:ext cx="9541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Instead of trying to reconstruct all of the data at once, break it down into a sum of parts, and reconstruct those.</a:t>
            </a:r>
          </a:p>
        </p:txBody>
      </p:sp>
    </p:spTree>
    <p:extLst>
      <p:ext uri="{BB962C8B-B14F-4D97-AF65-F5344CB8AC3E}">
        <p14:creationId xmlns:p14="http://schemas.microsoft.com/office/powerpoint/2010/main" val="35998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98120" y="239395"/>
            <a:ext cx="11798262" cy="629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yriad Pro" panose="020B0503030403020204" pitchFamily="34" charset="0"/>
              </a:rPr>
              <a:t>How it works: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51" y="1261444"/>
            <a:ext cx="10058400" cy="28341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71248" y="4095578"/>
            <a:ext cx="2251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yriad Pro" panose="020B0503030403020204" pitchFamily="34" charset="0"/>
              </a:rPr>
              <a:t>Average each neuron’s response across stimulus conditions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3854" y="4218689"/>
            <a:ext cx="2251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yriad Pro" panose="020B0503030403020204" pitchFamily="34" charset="0"/>
              </a:rPr>
              <a:t>Average each neuron’s response over 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0533" y="300375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953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3953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04030" y="328075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149B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149B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807" y="2410726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ED1D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ED1D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78306" y="297646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953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3953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11803" y="3253461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149B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149B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77580" y="2383430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ED1D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</a:t>
            </a:r>
            <a:r>
              <a:rPr lang="en-US" sz="1200" dirty="0">
                <a:solidFill>
                  <a:srgbClr val="ED1D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2263" y="722951"/>
            <a:ext cx="9541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Instead of trying to reconstruct all of the data at once, break it down into a sum of parts, and reconstruct those.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263" y="5159393"/>
            <a:ext cx="7683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Now we find sets of weights on neurons that reconstruct each component separately: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180922" y="5995262"/>
            <a:ext cx="488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ED1D24"/>
                </a:solidFill>
                <a:latin typeface="Myriad Pro" panose="020B0503030403020204" pitchFamily="34" charset="0"/>
              </a:rPr>
              <a:t>Stimulus-only firing rates   </a:t>
            </a:r>
            <a:r>
              <a:rPr lang="en-US" dirty="0">
                <a:latin typeface="Myriad Pro" panose="020B0503030403020204" pitchFamily="34" charset="0"/>
              </a:rPr>
              <a:t>=  </a:t>
            </a:r>
            <a:r>
              <a:rPr lang="en-US" b="1" dirty="0">
                <a:latin typeface="Myriad Pro" panose="020B0503030403020204" pitchFamily="34" charset="0"/>
              </a:rPr>
              <a:t> w2 *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  </a:t>
            </a:r>
            <a:r>
              <a:rPr lang="en-US" b="1" dirty="0">
                <a:solidFill>
                  <a:srgbClr val="4282BD"/>
                </a:solidFill>
                <a:latin typeface="Myriad Pro" panose="020B0503030403020204" pitchFamily="34" charset="0"/>
              </a:rPr>
              <a:t>firing rates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543023" y="5669210"/>
            <a:ext cx="4588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Myriad Pro" panose="020B0503030403020204" pitchFamily="34" charset="0"/>
              </a:rPr>
              <a:t>Time-only firing rates   </a:t>
            </a:r>
            <a:r>
              <a:rPr lang="en-US" dirty="0">
                <a:latin typeface="Myriad Pro" panose="020B0503030403020204" pitchFamily="34" charset="0"/>
              </a:rPr>
              <a:t>=  </a:t>
            </a:r>
            <a:r>
              <a:rPr lang="en-US" b="1" dirty="0">
                <a:latin typeface="Myriad Pro" panose="020B0503030403020204" pitchFamily="34" charset="0"/>
              </a:rPr>
              <a:t> w1  </a:t>
            </a:r>
            <a:r>
              <a:rPr lang="en-US" dirty="0">
                <a:latin typeface="Myriad Pro" panose="020B0503030403020204" pitchFamily="34" charset="0"/>
              </a:rPr>
              <a:t>*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  </a:t>
            </a:r>
            <a:r>
              <a:rPr lang="en-US" b="1" dirty="0">
                <a:solidFill>
                  <a:srgbClr val="4282BD"/>
                </a:solidFill>
                <a:latin typeface="Myriad Pro" panose="020B0503030403020204" pitchFamily="34" charset="0"/>
              </a:rPr>
              <a:t>firing rates</a:t>
            </a:r>
            <a:r>
              <a:rPr lang="en-US" dirty="0">
                <a:latin typeface="Myriad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7998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6457" y="1480516"/>
            <a:ext cx="6203413" cy="4089731"/>
            <a:chOff x="2939218" y="961901"/>
            <a:chExt cx="6203413" cy="4089731"/>
          </a:xfrm>
        </p:grpSpPr>
        <p:sp>
          <p:nvSpPr>
            <p:cNvPr id="58" name="TextBox 57"/>
            <p:cNvSpPr txBox="1"/>
            <p:nvPr/>
          </p:nvSpPr>
          <p:spPr>
            <a:xfrm>
              <a:off x="3090566" y="967966"/>
              <a:ext cx="4414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Stimulus 1 frequency</a:t>
              </a:r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   </a:t>
              </a:r>
              <a:r>
                <a:rPr lang="en-US" dirty="0">
                  <a:latin typeface="Myriad Pro" panose="020B0503030403020204" pitchFamily="34" charset="0"/>
                </a:rPr>
                <a:t>               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yriad Pro" panose="020B0503030403020204" pitchFamily="34" charset="0"/>
                </a:rPr>
                <a:t>firing rates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3135" y="96190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=   </a:t>
              </a:r>
              <a:r>
                <a:rPr lang="en-US" b="1" dirty="0">
                  <a:latin typeface="Myriad Pro" panose="020B0503030403020204" pitchFamily="34" charset="0"/>
                </a:rPr>
                <a:t>w</a:t>
              </a:r>
              <a:r>
                <a:rPr lang="en-US" dirty="0">
                  <a:latin typeface="Myriad Pro" panose="020B0503030403020204" pitchFamily="34" charset="0"/>
                </a:rPr>
                <a:t>  *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39218" y="1376856"/>
              <a:ext cx="2448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(10, 14, 18, 22, 26, 30, or 34 Hz)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07633" y="1296728"/>
              <a:ext cx="3034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(832 neurons observed at some time </a:t>
              </a:r>
              <a:r>
                <a:rPr lang="en-US" sz="1400" i="1" dirty="0">
                  <a:latin typeface="Myriad Pro" panose="020B0503030403020204" pitchFamily="34" charset="0"/>
                </a:rPr>
                <a:t>t </a:t>
              </a:r>
            </a:p>
            <a:p>
              <a:r>
                <a:rPr lang="en-US" sz="1400" dirty="0">
                  <a:latin typeface="Myriad Pro" panose="020B0503030403020204" pitchFamily="34" charset="0"/>
                </a:rPr>
                <a:t>for each stimulus condition)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230091" y="1779378"/>
              <a:ext cx="4849941" cy="3272254"/>
              <a:chOff x="3230091" y="1779378"/>
              <a:chExt cx="4849941" cy="327225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230091" y="1800527"/>
                <a:ext cx="1793174" cy="587936"/>
                <a:chOff x="3657603" y="2514967"/>
                <a:chExt cx="1793174" cy="587936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657603" y="2514967"/>
                  <a:ext cx="1793174" cy="2493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Myriad Pro" panose="020B0503030403020204" pitchFamily="34" charset="0"/>
                    </a:rPr>
                    <a:t>1 x 6 conditions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192039" y="2764349"/>
                  <a:ext cx="7243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Myriad Pro" panose="020B0503030403020204" pitchFamily="34" charset="0"/>
                    </a:rPr>
                    <a:t>vector</a:t>
                  </a: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261129" y="1779378"/>
                <a:ext cx="1818903" cy="3272254"/>
                <a:chOff x="6581763" y="2100012"/>
                <a:chExt cx="1818903" cy="3272254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581763" y="2100012"/>
                  <a:ext cx="1818903" cy="28853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Myriad Pro" panose="020B0503030403020204" pitchFamily="34" charset="0"/>
                    </a:rPr>
                    <a:t>832 neurons </a:t>
                  </a:r>
                </a:p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Myriad Pro" panose="020B0503030403020204" pitchFamily="34" charset="0"/>
                    </a:rPr>
                    <a:t>x 6 conditions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7096066" y="5033712"/>
                  <a:ext cx="73289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Myriad Pro" panose="020B0503030403020204" pitchFamily="34" charset="0"/>
                    </a:rPr>
                    <a:t>matrix</a:t>
                  </a:r>
                </a:p>
              </p:txBody>
            </p:sp>
          </p:grpSp>
        </p:grpSp>
      </p:grpSp>
      <p:sp>
        <p:nvSpPr>
          <p:cNvPr id="63" name="Title 1"/>
          <p:cNvSpPr txBox="1">
            <a:spLocks/>
          </p:cNvSpPr>
          <p:nvPr/>
        </p:nvSpPr>
        <p:spPr>
          <a:xfrm>
            <a:off x="198120" y="239395"/>
            <a:ext cx="11566250" cy="629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yriad Pro" panose="020B0503030403020204" pitchFamily="34" charset="0"/>
              </a:rPr>
              <a:t>How it works: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32263" y="722951"/>
            <a:ext cx="5119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This looks a lot like linear regression (but it’s not the same)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198120" y="3260792"/>
            <a:ext cx="2167901" cy="1623768"/>
            <a:chOff x="2564397" y="2632969"/>
            <a:chExt cx="2167901" cy="1623768"/>
          </a:xfrm>
        </p:grpSpPr>
        <p:grpSp>
          <p:nvGrpSpPr>
            <p:cNvPr id="90" name="Group 89"/>
            <p:cNvGrpSpPr/>
            <p:nvPr/>
          </p:nvGrpSpPr>
          <p:grpSpPr>
            <a:xfrm>
              <a:off x="2564397" y="2632969"/>
              <a:ext cx="2167901" cy="1623768"/>
              <a:chOff x="-64781" y="2049909"/>
              <a:chExt cx="2167901" cy="1623768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765810" y="2049909"/>
                <a:ext cx="0" cy="132194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765810" y="3371850"/>
                <a:ext cx="133731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-64781" y="2572379"/>
                <a:ext cx="8579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93146" y="3396678"/>
                <a:ext cx="13099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stimulus number</a:t>
                </a: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rot="16200000">
              <a:off x="3515166" y="2727854"/>
              <a:ext cx="1069463" cy="1069463"/>
              <a:chOff x="3652284" y="3179135"/>
              <a:chExt cx="825795" cy="825795"/>
            </a:xfrm>
            <a:solidFill>
              <a:srgbClr val="FF0000"/>
            </a:solidFill>
          </p:grpSpPr>
          <p:sp>
            <p:nvSpPr>
              <p:cNvPr id="92" name="Oval 91"/>
              <p:cNvSpPr/>
              <p:nvPr/>
            </p:nvSpPr>
            <p:spPr>
              <a:xfrm flipV="1">
                <a:off x="3652284" y="31791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V="1">
                <a:off x="3804684" y="33315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V="1">
                <a:off x="3957084" y="34839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V="1">
                <a:off x="4109484" y="36363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V="1">
                <a:off x="4261884" y="37887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V="1">
                <a:off x="4414284" y="39411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6262755" y="1779378"/>
            <a:ext cx="2294042" cy="3214738"/>
            <a:chOff x="8530523" y="1779378"/>
            <a:chExt cx="2294042" cy="3214738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9473567" y="3782937"/>
              <a:ext cx="0" cy="9093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>
              <a:off x="9473567" y="4692289"/>
              <a:ext cx="13373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8530523" y="2655776"/>
              <a:ext cx="942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Firing rate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(3 example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neurons)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500903" y="4717117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stimulus number</a:t>
              </a: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9593745" y="1857676"/>
              <a:ext cx="1069463" cy="249255"/>
              <a:chOff x="9074953" y="1857676"/>
              <a:chExt cx="1069463" cy="249255"/>
            </a:xfrm>
          </p:grpSpPr>
          <p:sp>
            <p:nvSpPr>
              <p:cNvPr id="156" name="Oval 155"/>
              <p:cNvSpPr/>
              <p:nvPr/>
            </p:nvSpPr>
            <p:spPr>
              <a:xfrm rot="16200000" flipV="1">
                <a:off x="9074953" y="1998589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V="1">
                <a:off x="9272322" y="1967290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 rot="16200000" flipV="1">
                <a:off x="9469691" y="2024312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 rot="16200000" flipV="1">
                <a:off x="9667059" y="1857676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 rot="16200000" flipV="1">
                <a:off x="9864428" y="1962455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 rot="16200000" flipV="1">
                <a:off x="10061797" y="1915970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9607490" y="2634894"/>
              <a:ext cx="1069463" cy="764715"/>
              <a:chOff x="9088698" y="2284110"/>
              <a:chExt cx="1069463" cy="764715"/>
            </a:xfrm>
          </p:grpSpPr>
          <p:sp>
            <p:nvSpPr>
              <p:cNvPr id="150" name="Oval 149"/>
              <p:cNvSpPr/>
              <p:nvPr/>
            </p:nvSpPr>
            <p:spPr>
              <a:xfrm rot="16200000" flipV="1">
                <a:off x="9088698" y="2966206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 rot="16200000" flipV="1">
                <a:off x="9286067" y="2934907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16200000" flipV="1">
                <a:off x="9483436" y="2727853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 rot="16200000" flipV="1">
                <a:off x="9680804" y="2436544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 rot="16200000" flipV="1">
                <a:off x="9878173" y="2358200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 rot="16200000" flipV="1">
                <a:off x="10075542" y="2284110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9621158" y="3898902"/>
              <a:ext cx="1069463" cy="710123"/>
              <a:chOff x="9102366" y="3775140"/>
              <a:chExt cx="1069463" cy="710123"/>
            </a:xfrm>
          </p:grpSpPr>
          <p:sp>
            <p:nvSpPr>
              <p:cNvPr id="144" name="Oval 143"/>
              <p:cNvSpPr/>
              <p:nvPr/>
            </p:nvSpPr>
            <p:spPr>
              <a:xfrm rot="5400000">
                <a:off x="9102366" y="3775140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 rot="5400000">
                <a:off x="9299735" y="3874679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>
                <a:off x="9497104" y="4013493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 rot="5400000">
                <a:off x="9694472" y="4154674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 rot="5400000">
                <a:off x="9891841" y="4287610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 rot="5400000">
                <a:off x="10089210" y="4402644"/>
                <a:ext cx="82619" cy="82619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0" name="Straight Connector 139"/>
            <p:cNvCxnSpPr/>
            <p:nvPr/>
          </p:nvCxnSpPr>
          <p:spPr>
            <a:xfrm>
              <a:off x="9473567" y="2499189"/>
              <a:ext cx="0" cy="9775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473567" y="1779378"/>
              <a:ext cx="0" cy="4887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H="1">
              <a:off x="9473567" y="3476781"/>
              <a:ext cx="13373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>
              <a:off x="9487255" y="2268174"/>
              <a:ext cx="13373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329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6457" y="1480516"/>
            <a:ext cx="5912949" cy="4089731"/>
            <a:chOff x="2939218" y="961901"/>
            <a:chExt cx="5912949" cy="4089731"/>
          </a:xfrm>
        </p:grpSpPr>
        <p:sp>
          <p:nvSpPr>
            <p:cNvPr id="58" name="TextBox 57"/>
            <p:cNvSpPr txBox="1"/>
            <p:nvPr/>
          </p:nvSpPr>
          <p:spPr>
            <a:xfrm>
              <a:off x="3090566" y="967966"/>
              <a:ext cx="4414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Stimulus 1 frequency</a:t>
              </a:r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   </a:t>
              </a:r>
              <a:r>
                <a:rPr lang="en-US" dirty="0">
                  <a:latin typeface="Myriad Pro" panose="020B0503030403020204" pitchFamily="34" charset="0"/>
                </a:rPr>
                <a:t>               </a:t>
              </a:r>
              <a:r>
                <a:rPr lang="en-US" b="1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firing rates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3135" y="96190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=   </a:t>
              </a:r>
              <a:r>
                <a:rPr lang="en-US" b="1" dirty="0">
                  <a:latin typeface="Myriad Pro" panose="020B0503030403020204" pitchFamily="34" charset="0"/>
                </a:rPr>
                <a:t>w</a:t>
              </a:r>
              <a:r>
                <a:rPr lang="en-US" dirty="0">
                  <a:latin typeface="Myriad Pro" panose="020B0503030403020204" pitchFamily="34" charset="0"/>
                </a:rPr>
                <a:t>  *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39218" y="1376856"/>
              <a:ext cx="2448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(10, 14, 18, 22, 26, 30, or 34 Hz)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07633" y="1296728"/>
              <a:ext cx="27445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(832 neurons </a:t>
              </a:r>
              <a:r>
                <a:rPr lang="en-US" sz="1400" b="1" dirty="0">
                  <a:latin typeface="Myriad Pro" panose="020B0503030403020204" pitchFamily="34" charset="0"/>
                </a:rPr>
                <a:t>averaged over time</a:t>
              </a:r>
              <a:endParaRPr lang="en-US" sz="1400" b="1" i="1" dirty="0">
                <a:latin typeface="Myriad Pro" panose="020B0503030403020204" pitchFamily="34" charset="0"/>
              </a:endParaRPr>
            </a:p>
            <a:p>
              <a:r>
                <a:rPr lang="en-US" sz="1400" dirty="0">
                  <a:latin typeface="Myriad Pro" panose="020B0503030403020204" pitchFamily="34" charset="0"/>
                </a:rPr>
                <a:t>for each stimulus condition)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230091" y="1779378"/>
              <a:ext cx="4849941" cy="3272254"/>
              <a:chOff x="3230091" y="1779378"/>
              <a:chExt cx="4849941" cy="327225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230091" y="1800527"/>
                <a:ext cx="1793174" cy="587936"/>
                <a:chOff x="3657603" y="2514967"/>
                <a:chExt cx="1793174" cy="587936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657603" y="2514967"/>
                  <a:ext cx="1793174" cy="2493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Myriad Pro" panose="020B0503030403020204" pitchFamily="34" charset="0"/>
                    </a:rPr>
                    <a:t>1 x 6 conditions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192039" y="2764349"/>
                  <a:ext cx="7243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Myriad Pro" panose="020B0503030403020204" pitchFamily="34" charset="0"/>
                    </a:rPr>
                    <a:t>vector</a:t>
                  </a: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261129" y="1779378"/>
                <a:ext cx="1818903" cy="3272254"/>
                <a:chOff x="6581763" y="2100012"/>
                <a:chExt cx="1818903" cy="3272254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581763" y="2100012"/>
                  <a:ext cx="1818903" cy="28853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Myriad Pro" panose="020B0503030403020204" pitchFamily="34" charset="0"/>
                    </a:rPr>
                    <a:t>832 neurons </a:t>
                  </a:r>
                </a:p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Myriad Pro" panose="020B0503030403020204" pitchFamily="34" charset="0"/>
                    </a:rPr>
                    <a:t>x 6 conditions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7096066" y="5033712"/>
                  <a:ext cx="73289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Myriad Pro" panose="020B0503030403020204" pitchFamily="34" charset="0"/>
                    </a:rPr>
                    <a:t>matrix</a:t>
                  </a:r>
                </a:p>
              </p:txBody>
            </p:sp>
          </p:grpSp>
        </p:grpSp>
      </p:grpSp>
      <p:sp>
        <p:nvSpPr>
          <p:cNvPr id="63" name="Title 1"/>
          <p:cNvSpPr txBox="1">
            <a:spLocks/>
          </p:cNvSpPr>
          <p:nvPr/>
        </p:nvSpPr>
        <p:spPr>
          <a:xfrm>
            <a:off x="198120" y="239395"/>
            <a:ext cx="11566250" cy="629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yriad Pro" panose="020B0503030403020204" pitchFamily="34" charset="0"/>
              </a:rPr>
              <a:t>How it works: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32263" y="722951"/>
            <a:ext cx="5119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This looks a lot like linear regression (but it’s not the same)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198120" y="3260792"/>
            <a:ext cx="2167901" cy="1623768"/>
            <a:chOff x="2564397" y="2632969"/>
            <a:chExt cx="2167901" cy="1623768"/>
          </a:xfrm>
        </p:grpSpPr>
        <p:grpSp>
          <p:nvGrpSpPr>
            <p:cNvPr id="90" name="Group 89"/>
            <p:cNvGrpSpPr/>
            <p:nvPr/>
          </p:nvGrpSpPr>
          <p:grpSpPr>
            <a:xfrm>
              <a:off x="2564397" y="2632969"/>
              <a:ext cx="2167901" cy="1623768"/>
              <a:chOff x="-64781" y="2049909"/>
              <a:chExt cx="2167901" cy="1623768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765810" y="2049909"/>
                <a:ext cx="0" cy="132194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765810" y="3371850"/>
                <a:ext cx="133731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-64781" y="2572379"/>
                <a:ext cx="8579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93146" y="3396678"/>
                <a:ext cx="13099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stimulus number</a:t>
                </a: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rot="16200000">
              <a:off x="3515166" y="2727854"/>
              <a:ext cx="1069463" cy="1069463"/>
              <a:chOff x="3652284" y="3179135"/>
              <a:chExt cx="825795" cy="825795"/>
            </a:xfrm>
            <a:solidFill>
              <a:srgbClr val="FF0000"/>
            </a:solidFill>
          </p:grpSpPr>
          <p:sp>
            <p:nvSpPr>
              <p:cNvPr id="92" name="Oval 91"/>
              <p:cNvSpPr/>
              <p:nvPr/>
            </p:nvSpPr>
            <p:spPr>
              <a:xfrm flipV="1">
                <a:off x="3652284" y="31791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V="1">
                <a:off x="3804684" y="33315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V="1">
                <a:off x="3957084" y="34839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V="1">
                <a:off x="4109484" y="36363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V="1">
                <a:off x="4261884" y="37887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V="1">
                <a:off x="4414284" y="3941135"/>
                <a:ext cx="63795" cy="6379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239064" y="1480516"/>
            <a:ext cx="3306752" cy="4442612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238238" y="2290556"/>
            <a:ext cx="4796158" cy="3279691"/>
            <a:chOff x="6846161" y="2290556"/>
            <a:chExt cx="4796158" cy="3279691"/>
          </a:xfrm>
        </p:grpSpPr>
        <p:sp>
          <p:nvSpPr>
            <p:cNvPr id="69" name="Rectangle 68"/>
            <p:cNvSpPr/>
            <p:nvPr/>
          </p:nvSpPr>
          <p:spPr>
            <a:xfrm>
              <a:off x="6846161" y="2290556"/>
              <a:ext cx="4796158" cy="2885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yriad Pro" panose="020B0503030403020204" pitchFamily="34" charset="0"/>
                </a:rPr>
                <a:t>832 neurons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Myriad Pro" panose="020B0503030403020204" pitchFamily="34" charset="0"/>
                </a:rPr>
                <a:t>x 6 conditions </a:t>
              </a:r>
              <a:r>
                <a:rPr lang="en-US" sz="1400" b="1" dirty="0">
                  <a:solidFill>
                    <a:schemeClr val="tx1"/>
                  </a:solidFill>
                  <a:latin typeface="Myriad Pro" panose="020B0503030403020204" pitchFamily="34" charset="0"/>
                </a:rPr>
                <a:t>* T </a:t>
              </a:r>
              <a:r>
                <a:rPr lang="en-US" sz="1400" b="1" dirty="0" err="1">
                  <a:solidFill>
                    <a:schemeClr val="tx1"/>
                  </a:solidFill>
                  <a:latin typeface="Myriad Pro" panose="020B0503030403020204" pitchFamily="34" charset="0"/>
                </a:rPr>
                <a:t>timepoints</a:t>
              </a:r>
              <a:endParaRPr lang="en-US" sz="1400" b="1" dirty="0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071718" y="5231693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matrix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689308" y="1487485"/>
            <a:ext cx="459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yriad Pro" panose="020B0503030403020204" pitchFamily="34" charset="0"/>
              </a:rPr>
              <a:t>(time averaged)</a:t>
            </a:r>
            <a:r>
              <a:rPr lang="en-US" dirty="0">
                <a:latin typeface="Myriad Pro" panose="020B0503030403020204" pitchFamily="34" charset="0"/>
              </a:rPr>
              <a:t>     =     </a:t>
            </a:r>
            <a:r>
              <a:rPr lang="en-US" b="1" dirty="0">
                <a:latin typeface="Myriad Pro" panose="020B0503030403020204" pitchFamily="34" charset="0"/>
              </a:rPr>
              <a:t>w</a:t>
            </a:r>
            <a:r>
              <a:rPr lang="en-US" dirty="0">
                <a:latin typeface="Myriad Pro" panose="020B0503030403020204" pitchFamily="34" charset="0"/>
              </a:rPr>
              <a:t>  *  </a:t>
            </a:r>
            <a:r>
              <a:rPr lang="en-US" b="1" dirty="0">
                <a:solidFill>
                  <a:srgbClr val="4282BD"/>
                </a:solidFill>
                <a:latin typeface="Myriad Pro" panose="020B0503030403020204" pitchFamily="34" charset="0"/>
              </a:rPr>
              <a:t>firing rates (raw)</a:t>
            </a:r>
          </a:p>
        </p:txBody>
      </p:sp>
    </p:spTree>
    <p:extLst>
      <p:ext uri="{BB962C8B-B14F-4D97-AF65-F5344CB8AC3E}">
        <p14:creationId xmlns:p14="http://schemas.microsoft.com/office/powerpoint/2010/main" val="100255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198120" y="239395"/>
            <a:ext cx="11566250" cy="62928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yriad Pro" panose="020B0503030403020204" pitchFamily="34" charset="0"/>
              </a:rPr>
              <a:t>Some results – most observed variance has nothing to do with task conditions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45" y="566720"/>
            <a:ext cx="10058400" cy="629128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007457" y="4433248"/>
            <a:ext cx="2569077" cy="2424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06152" y="773486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93828" y="704559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76265" y="2646981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48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198120" y="239395"/>
            <a:ext cx="11566250" cy="62928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yriad Pro" panose="020B0503030403020204" pitchFamily="34" charset="0"/>
              </a:rPr>
              <a:t>Some results – most observed variance has nothing to do with task conditions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45" y="566720"/>
            <a:ext cx="10058400" cy="62912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24749" y="1581774"/>
            <a:ext cx="2596373" cy="1545838"/>
            <a:chOff x="924749" y="1581774"/>
            <a:chExt cx="2596373" cy="1545838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952045" y="1746914"/>
              <a:ext cx="2569077" cy="1228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004570" y="1899313"/>
              <a:ext cx="738629" cy="1228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24749" y="1581774"/>
              <a:ext cx="440028" cy="317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007457" y="4433248"/>
            <a:ext cx="2569077" cy="2424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06152" y="773486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93828" y="704559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76265" y="2646981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44701" y="4528001"/>
            <a:ext cx="2319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Myriad Pro" panose="020B0503030403020204" pitchFamily="34" charset="0"/>
              </a:rPr>
              <a:t>Persistent representation</a:t>
            </a:r>
          </a:p>
          <a:p>
            <a:pPr algn="ctr"/>
            <a:r>
              <a:rPr lang="en-US" sz="1600" dirty="0">
                <a:latin typeface="Myriad Pro" panose="020B0503030403020204" pitchFamily="34" charset="0"/>
              </a:rPr>
              <a:t>of the stimulus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20983" y="3722882"/>
            <a:ext cx="1587495" cy="94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0554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198120" y="239395"/>
            <a:ext cx="11566250" cy="62928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yriad Pro" panose="020B0503030403020204" pitchFamily="34" charset="0"/>
              </a:rPr>
              <a:t>Some results – most observed variance has nothing to do with task conditions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45" y="566720"/>
            <a:ext cx="10058400" cy="62912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24749" y="1581774"/>
            <a:ext cx="2596373" cy="1545838"/>
            <a:chOff x="924749" y="1581774"/>
            <a:chExt cx="2596373" cy="1545838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952045" y="1746914"/>
              <a:ext cx="2569077" cy="1228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004570" y="1899313"/>
              <a:ext cx="738629" cy="1228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24749" y="1581774"/>
              <a:ext cx="440028" cy="317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007457" y="4433248"/>
            <a:ext cx="2569077" cy="2424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06152" y="773486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93828" y="704559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76265" y="2646981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44701" y="4528001"/>
            <a:ext cx="2319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Myriad Pro" panose="020B0503030403020204" pitchFamily="34" charset="0"/>
              </a:rPr>
              <a:t>Persistent representation</a:t>
            </a:r>
          </a:p>
          <a:p>
            <a:pPr algn="ctr"/>
            <a:r>
              <a:rPr lang="en-US" sz="1600" dirty="0">
                <a:latin typeface="Myriad Pro" panose="020B0503030403020204" pitchFamily="34" charset="0"/>
              </a:rPr>
              <a:t>of the stimulus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20983" y="3722882"/>
            <a:ext cx="1587495" cy="94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3685" y="5334710"/>
            <a:ext cx="2604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Myriad Pro" panose="020B0503030403020204" pitchFamily="34" charset="0"/>
              </a:rPr>
              <a:t>But there’s change in which</a:t>
            </a:r>
          </a:p>
          <a:p>
            <a:pPr algn="ctr"/>
            <a:r>
              <a:rPr lang="en-US" sz="1600" dirty="0">
                <a:latin typeface="Myriad Pro" panose="020B0503030403020204" pitchFamily="34" charset="0"/>
              </a:rPr>
              <a:t>neurons are active over time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303435" y="3494733"/>
            <a:ext cx="3573981" cy="197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809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198120" y="239395"/>
            <a:ext cx="11566250" cy="629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yriad Pro" panose="020B0503030403020204" pitchFamily="34" charset="0"/>
              </a:rPr>
              <a:t>Conclusions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06152" y="773486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93828" y="704559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76265" y="2646981"/>
            <a:ext cx="440028" cy="52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2263" y="1028671"/>
            <a:ext cx="110653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Classical analyses (regression, ANOVA) can produce results which fail to explain what the bulk of neurons are doing</a:t>
            </a:r>
          </a:p>
          <a:p>
            <a:endParaRPr lang="en-US" sz="1600" dirty="0">
              <a:latin typeface="Myriad Pro" panose="020B0503030403020204" pitchFamily="34" charset="0"/>
            </a:endParaRPr>
          </a:p>
          <a:p>
            <a:r>
              <a:rPr lang="en-US" sz="1600" dirty="0">
                <a:latin typeface="Myriad Pro" panose="020B0503030403020204" pitchFamily="34" charset="0"/>
              </a:rPr>
              <a:t>Dimensionality reduction (PCA) captures what neurons are doing, but usually is hard to interpret in light of the actual experiment</a:t>
            </a:r>
          </a:p>
          <a:p>
            <a:endParaRPr lang="en-US" sz="1600" dirty="0">
              <a:latin typeface="Myriad Pro" panose="020B0503030403020204" pitchFamily="34" charset="0"/>
            </a:endParaRPr>
          </a:p>
          <a:p>
            <a:r>
              <a:rPr lang="en-US" sz="1600" dirty="0" err="1">
                <a:latin typeface="Myriad Pro" panose="020B0503030403020204" pitchFamily="34" charset="0"/>
              </a:rPr>
              <a:t>demixed</a:t>
            </a:r>
            <a:r>
              <a:rPr lang="en-US" sz="1600" dirty="0">
                <a:latin typeface="Myriad Pro" panose="020B0503030403020204" pitchFamily="34" charset="0"/>
              </a:rPr>
              <a:t> PCA combines the best of both worlds</a:t>
            </a:r>
          </a:p>
          <a:p>
            <a:endParaRPr lang="en-US" sz="1600" dirty="0">
              <a:latin typeface="Myriad Pro" panose="020B0503030403020204" pitchFamily="34" charset="0"/>
            </a:endParaRPr>
          </a:p>
          <a:p>
            <a:endParaRPr lang="en-US" sz="1600" dirty="0">
              <a:latin typeface="Myriad Pro" panose="020B0503030403020204" pitchFamily="34" charset="0"/>
            </a:endParaRPr>
          </a:p>
          <a:p>
            <a:r>
              <a:rPr lang="en-US" sz="1600" dirty="0">
                <a:latin typeface="Myriad Pro" panose="020B0503030403020204" pitchFamily="34" charset="0"/>
              </a:rPr>
              <a:t>Some 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Works only with discrete task parameters (stimulus frequencies, decisions, </a:t>
            </a:r>
            <a:r>
              <a:rPr lang="en-US" sz="1600" dirty="0" err="1">
                <a:latin typeface="Myriad Pro" panose="020B0503030403020204" pitchFamily="34" charset="0"/>
              </a:rPr>
              <a:t>etc</a:t>
            </a:r>
            <a:r>
              <a:rPr lang="en-US" sz="1600" dirty="0">
                <a:latin typeface="Myriad Pro" panose="020B0503030403020204" pitchFamily="34" charset="0"/>
              </a:rPr>
              <a:t>), and all parameter combinations must be present in the data</a:t>
            </a:r>
          </a:p>
        </p:txBody>
      </p:sp>
    </p:spTree>
    <p:extLst>
      <p:ext uri="{BB962C8B-B14F-4D97-AF65-F5344CB8AC3E}">
        <p14:creationId xmlns:p14="http://schemas.microsoft.com/office/powerpoint/2010/main" val="10550899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6961-48CF-1F16-9D71-BCE987C1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Extra-double lightning round: other decoding methods!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EC5E7-B84F-4219-E93D-D364095F5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40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62" y="1755943"/>
            <a:ext cx="4605249" cy="396748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1838697" y="2194561"/>
            <a:ext cx="3321167" cy="239485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520257" y="2194561"/>
            <a:ext cx="3958045" cy="247759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 rot="232681">
            <a:off x="1717532" y="2250592"/>
            <a:ext cx="3798052" cy="2820415"/>
          </a:xfrm>
          <a:custGeom>
            <a:avLst/>
            <a:gdLst>
              <a:gd name="connsiteX0" fmla="*/ 0 w 5617029"/>
              <a:gd name="connsiteY0" fmla="*/ 3207373 h 3207373"/>
              <a:gd name="connsiteX1" fmla="*/ 1846218 w 5617029"/>
              <a:gd name="connsiteY1" fmla="*/ 2005591 h 3207373"/>
              <a:gd name="connsiteX2" fmla="*/ 3518263 w 5617029"/>
              <a:gd name="connsiteY2" fmla="*/ 298711 h 3207373"/>
              <a:gd name="connsiteX3" fmla="*/ 5617029 w 5617029"/>
              <a:gd name="connsiteY3" fmla="*/ 11328 h 320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7029" h="3207373">
                <a:moveTo>
                  <a:pt x="0" y="3207373"/>
                </a:moveTo>
                <a:cubicBezTo>
                  <a:pt x="629920" y="2848870"/>
                  <a:pt x="1259841" y="2490368"/>
                  <a:pt x="1846218" y="2005591"/>
                </a:cubicBezTo>
                <a:cubicBezTo>
                  <a:pt x="2432595" y="1520814"/>
                  <a:pt x="2889795" y="631088"/>
                  <a:pt x="3518263" y="298711"/>
                </a:cubicBezTo>
                <a:cubicBezTo>
                  <a:pt x="4146731" y="-33666"/>
                  <a:pt x="4881880" y="-11169"/>
                  <a:pt x="5617029" y="11328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1812570" y="3525323"/>
            <a:ext cx="3602741" cy="22261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1DAF4B-E5FF-4EDD-808B-8BF835CCE962}"/>
              </a:ext>
            </a:extLst>
          </p:cNvPr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a lot of different classifiers to choose from</a:t>
            </a:r>
          </a:p>
        </p:txBody>
      </p: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431E3AA-DE58-48D8-981A-998F7157E407}"/>
              </a:ext>
            </a:extLst>
          </p:cNvPr>
          <p:cNvCxnSpPr>
            <a:cxnSpLocks/>
          </p:cNvCxnSpPr>
          <p:nvPr/>
        </p:nvCxnSpPr>
        <p:spPr>
          <a:xfrm flipV="1">
            <a:off x="1838697" y="2959331"/>
            <a:ext cx="3639605" cy="822960"/>
          </a:xfrm>
          <a:prstGeom prst="bentConnector3">
            <a:avLst>
              <a:gd name="adj1" fmla="val 53654"/>
            </a:avLst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9AD9D6D-4DFB-D961-2029-0149B3018920}"/>
              </a:ext>
            </a:extLst>
          </p:cNvPr>
          <p:cNvGrpSpPr/>
          <p:nvPr/>
        </p:nvGrpSpPr>
        <p:grpSpPr>
          <a:xfrm>
            <a:off x="6705769" y="1536038"/>
            <a:ext cx="4676169" cy="3785924"/>
            <a:chOff x="5817934" y="1157468"/>
            <a:chExt cx="5634926" cy="4562154"/>
          </a:xfrm>
        </p:grpSpPr>
        <p:pic>
          <p:nvPicPr>
            <p:cNvPr id="10" name="Picture 2" descr="Hands-On Machine Learning with Scikit-Learn, Keras, and TensorFlow:  Concepts, Tools, and Techniques to Build Intelligent Systems 2, Géron,  Aurélien, eBook - Amazon.com">
              <a:extLst>
                <a:ext uri="{FF2B5EF4-FFF2-40B4-BE49-F238E27FC236}">
                  <a16:creationId xmlns:a16="http://schemas.microsoft.com/office/drawing/2014/main" id="{B6C58BA3-C729-AD24-14F0-A3B944C9C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6000" y="1157468"/>
              <a:ext cx="3476860" cy="456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3">
              <a:extLst>
                <a:ext uri="{FF2B5EF4-FFF2-40B4-BE49-F238E27FC236}">
                  <a16:creationId xmlns:a16="http://schemas.microsoft.com/office/drawing/2014/main" id="{0C2CD429-0593-C6E0-BF2C-105CCA6D5204}"/>
                </a:ext>
              </a:extLst>
            </p:cNvPr>
            <p:cNvSpPr/>
            <p:nvPr/>
          </p:nvSpPr>
          <p:spPr>
            <a:xfrm rot="20520643">
              <a:off x="5817934" y="4113880"/>
              <a:ext cx="2501175" cy="12500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18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8012421" y="2263808"/>
            <a:ext cx="735339" cy="1300749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7" name="Group 2056"/>
          <p:cNvGrpSpPr/>
          <p:nvPr/>
        </p:nvGrpSpPr>
        <p:grpSpPr>
          <a:xfrm>
            <a:off x="1664336" y="1069045"/>
            <a:ext cx="1595120" cy="1365717"/>
            <a:chOff x="1918506" y="1351085"/>
            <a:chExt cx="1595120" cy="1365717"/>
          </a:xfrm>
        </p:grpSpPr>
        <p:grpSp>
          <p:nvGrpSpPr>
            <p:cNvPr id="2055" name="Group 2054"/>
            <p:cNvGrpSpPr/>
            <p:nvPr/>
          </p:nvGrpSpPr>
          <p:grpSpPr>
            <a:xfrm>
              <a:off x="1918506" y="1351085"/>
              <a:ext cx="1574800" cy="562372"/>
              <a:chOff x="1918506" y="1351085"/>
              <a:chExt cx="1574800" cy="562372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1918506" y="1574662"/>
                <a:ext cx="1574800" cy="33879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3" name="TextBox 2052"/>
              <p:cNvSpPr txBox="1"/>
              <p:nvPr/>
            </p:nvSpPr>
            <p:spPr>
              <a:xfrm>
                <a:off x="2576635" y="1351085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</a:p>
            </p:txBody>
          </p:sp>
        </p:grpSp>
        <p:grpSp>
          <p:nvGrpSpPr>
            <p:cNvPr id="2056" name="Group 2055"/>
            <p:cNvGrpSpPr/>
            <p:nvPr/>
          </p:nvGrpSpPr>
          <p:grpSpPr>
            <a:xfrm>
              <a:off x="1918506" y="2167541"/>
              <a:ext cx="1595120" cy="549261"/>
              <a:chOff x="1918506" y="2167541"/>
              <a:chExt cx="1595120" cy="549261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 flipV="1">
                <a:off x="1918506" y="2167541"/>
                <a:ext cx="1595120" cy="37830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689865" y="234747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959600" y="1286853"/>
            <a:ext cx="3576320" cy="3302000"/>
            <a:chOff x="1442720" y="873760"/>
            <a:chExt cx="3576320" cy="33020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42720" y="4175760"/>
              <a:ext cx="3576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442720" y="873760"/>
              <a:ext cx="0" cy="330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7120554" y="4899063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Firing rate of neuron 1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521270" y="2770845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Firing rate of neuron 2</a:t>
            </a:r>
          </a:p>
        </p:txBody>
      </p:sp>
      <p:sp>
        <p:nvSpPr>
          <p:cNvPr id="25" name="Oval 24"/>
          <p:cNvSpPr/>
          <p:nvPr/>
        </p:nvSpPr>
        <p:spPr>
          <a:xfrm>
            <a:off x="3210560" y="143837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Oval 29"/>
          <p:cNvSpPr/>
          <p:nvPr/>
        </p:nvSpPr>
        <p:spPr>
          <a:xfrm>
            <a:off x="1359536" y="975111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1359536" y="1970541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87222" y="2100500"/>
            <a:ext cx="515076" cy="369332"/>
            <a:chOff x="7887222" y="2100500"/>
            <a:chExt cx="51507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8163451" y="2100500"/>
                  <a:ext cx="238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451" y="2100500"/>
                  <a:ext cx="23884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7949" r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Oval 2"/>
            <p:cNvSpPr/>
            <p:nvPr/>
          </p:nvSpPr>
          <p:spPr>
            <a:xfrm>
              <a:off x="7887222" y="2100500"/>
              <a:ext cx="163308" cy="163308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flipV="1">
            <a:off x="6963577" y="3091823"/>
            <a:ext cx="2618546" cy="14848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973576" y="3567600"/>
            <a:ext cx="1774184" cy="1009039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6959600" y="2278380"/>
            <a:ext cx="963295" cy="22982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234917" y="3909312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917" y="3909312"/>
                <a:ext cx="251094" cy="369332"/>
              </a:xfrm>
              <a:prstGeom prst="rect">
                <a:avLst/>
              </a:prstGeom>
              <a:blipFill>
                <a:blip r:embed="rId3"/>
                <a:stretch>
                  <a:fillRect l="-29268" r="-243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 rot="19795354">
            <a:off x="8470705" y="3404438"/>
            <a:ext cx="223016" cy="227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160244" y="3975330"/>
                <a:ext cx="161191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244" y="3975330"/>
                <a:ext cx="1611916" cy="298415"/>
              </a:xfrm>
              <a:prstGeom prst="rect">
                <a:avLst/>
              </a:prstGeom>
              <a:blipFill>
                <a:blip r:embed="rId4"/>
                <a:stretch>
                  <a:fillRect l="-1515" r="-530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8428730" y="2580141"/>
                <a:ext cx="15854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730" y="2580141"/>
                <a:ext cx="1585498" cy="276999"/>
              </a:xfrm>
              <a:prstGeom prst="rect">
                <a:avLst/>
              </a:prstGeom>
              <a:blipFill>
                <a:blip r:embed="rId5"/>
                <a:stretch>
                  <a:fillRect l="-1923" t="-2174" r="-500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17325" y="2857140"/>
                <a:ext cx="608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25" y="2857140"/>
                <a:ext cx="60837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739388" y="5569817"/>
                <a:ext cx="1438984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8" y="5569817"/>
                <a:ext cx="1438984" cy="397866"/>
              </a:xfrm>
              <a:prstGeom prst="rect">
                <a:avLst/>
              </a:prstGeom>
              <a:blipFill>
                <a:blip r:embed="rId7"/>
                <a:stretch>
                  <a:fillRect l="-50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234218" y="4782444"/>
                <a:ext cx="1302408" cy="61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218" y="4782444"/>
                <a:ext cx="1302408" cy="6124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0787" y="4754843"/>
                <a:ext cx="1223861" cy="61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7" y="4754843"/>
                <a:ext cx="1223861" cy="6124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>
            <a:off x="1359536" y="3091823"/>
            <a:ext cx="3593804" cy="1292734"/>
            <a:chOff x="1359536" y="3091823"/>
            <a:chExt cx="3593804" cy="1292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453344" y="3091823"/>
                  <a:ext cx="24239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344" y="3091823"/>
                  <a:ext cx="242399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508" r="-754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359536" y="3549207"/>
                  <a:ext cx="16920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Spike 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0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&gt; b</a:t>
                  </a:r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9536" y="3549207"/>
                  <a:ext cx="1692066" cy="400110"/>
                </a:xfrm>
                <a:prstGeom prst="rect">
                  <a:avLst/>
                </a:prstGeom>
                <a:blipFill>
                  <a:blip r:embed="rId11"/>
                  <a:stretch>
                    <a:fillRect l="-3597" t="-7576" r="-2878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1359536" y="3919493"/>
                  <a:ext cx="3593804" cy="465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Assume </a:t>
                  </a:r>
                  <a14:m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sz="20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9536" y="3919493"/>
                  <a:ext cx="3593804" cy="465064"/>
                </a:xfrm>
                <a:prstGeom prst="rect">
                  <a:avLst/>
                </a:prstGeom>
                <a:blipFill>
                  <a:blip r:embed="rId12"/>
                  <a:stretch>
                    <a:fillRect l="-1695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101299" y="5568781"/>
                <a:ext cx="1735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299" y="5568781"/>
                <a:ext cx="1735603" cy="369332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50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53" grpId="0"/>
      <p:bldP spid="7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4372336" y="1863523"/>
            <a:ext cx="4793450" cy="2673909"/>
            <a:chOff x="1756458" y="1713053"/>
            <a:chExt cx="4793450" cy="2673909"/>
          </a:xfrm>
        </p:grpSpPr>
        <p:sp>
          <p:nvSpPr>
            <p:cNvPr id="31" name="Oval 30"/>
            <p:cNvSpPr/>
            <p:nvPr/>
          </p:nvSpPr>
          <p:spPr>
            <a:xfrm>
              <a:off x="4566213" y="2419187"/>
              <a:ext cx="410901" cy="41090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259955" y="3976061"/>
              <a:ext cx="410901" cy="41090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756458" y="3116562"/>
              <a:ext cx="410901" cy="41090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813858" y="1713053"/>
              <a:ext cx="410901" cy="41090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84516" y="2604461"/>
              <a:ext cx="1665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Support vectors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Another approach: Support Vector Machines</a:t>
            </a:r>
            <a:endParaRPr lang="en-US" sz="2400" i="1" dirty="0"/>
          </a:p>
        </p:txBody>
      </p:sp>
      <p:sp>
        <p:nvSpPr>
          <p:cNvPr id="4" name="Oval 3"/>
          <p:cNvSpPr/>
          <p:nvPr/>
        </p:nvSpPr>
        <p:spPr>
          <a:xfrm>
            <a:off x="4745620" y="1967695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67828" y="3362448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528121" y="1956120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09143" y="3509056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309412" y="3647952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18161" y="4450623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65539" y="4219129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17625" y="2653574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80475" y="2665149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692324" y="1516283"/>
            <a:ext cx="0" cy="3298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92324" y="4815067"/>
            <a:ext cx="42247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87747" y="4897385"/>
            <a:ext cx="203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Firing rate neuron 1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429482" y="3020887"/>
            <a:ext cx="203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Firing rate neuron 2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692324" y="1419894"/>
            <a:ext cx="5292415" cy="3380942"/>
            <a:chOff x="1076446" y="1269424"/>
            <a:chExt cx="5292415" cy="3380942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1076446" y="1713053"/>
              <a:ext cx="4085863" cy="2807019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603094" y="2141316"/>
              <a:ext cx="3698111" cy="250905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1105382" y="1530026"/>
              <a:ext cx="3698111" cy="250905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528503" y="1343721"/>
              <a:ext cx="840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rot="19264713">
              <a:off x="5131118" y="1269424"/>
              <a:ext cx="337259" cy="798212"/>
            </a:xfrm>
            <a:prstGeom prst="rightBrace">
              <a:avLst>
                <a:gd name="adj1" fmla="val 2461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3760344" y="1737975"/>
            <a:ext cx="4000479" cy="298183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7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239227" y="1967694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89094" y="1759194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62980" y="1559166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09143" y="3509056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71361" y="3869879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389224" y="3971236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61964" y="2493141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1698" y="3509056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692324" y="1516283"/>
            <a:ext cx="0" cy="3298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92324" y="4815067"/>
            <a:ext cx="42247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87747" y="4897385"/>
            <a:ext cx="203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Firing rate neuron 1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429482" y="3020887"/>
            <a:ext cx="203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Firing rate neuron 2</a:t>
            </a:r>
          </a:p>
        </p:txBody>
      </p:sp>
      <p:sp>
        <p:nvSpPr>
          <p:cNvPr id="47" name="Oval 46"/>
          <p:cNvSpPr/>
          <p:nvPr/>
        </p:nvSpPr>
        <p:spPr>
          <a:xfrm>
            <a:off x="6018834" y="3437486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5694682" y="1371591"/>
            <a:ext cx="1952552" cy="3484635"/>
            <a:chOff x="5744613" y="1233828"/>
            <a:chExt cx="1952552" cy="3484635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5912447" y="1233828"/>
              <a:ext cx="1616884" cy="3415093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074665" y="1297014"/>
              <a:ext cx="1622500" cy="342144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744613" y="1297014"/>
              <a:ext cx="1564798" cy="3318082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3803484" y="1497309"/>
            <a:ext cx="2834596" cy="3173233"/>
            <a:chOff x="3803484" y="1497309"/>
            <a:chExt cx="2834596" cy="3173233"/>
          </a:xfrm>
        </p:grpSpPr>
        <p:sp>
          <p:nvSpPr>
            <p:cNvPr id="9" name="Oval 8"/>
            <p:cNvSpPr/>
            <p:nvPr/>
          </p:nvSpPr>
          <p:spPr>
            <a:xfrm>
              <a:off x="6418161" y="4450623"/>
              <a:ext cx="219919" cy="219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500410" y="4230704"/>
              <a:ext cx="219919" cy="219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198242" y="2700313"/>
              <a:ext cx="219919" cy="219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4389667" y="1497309"/>
              <a:ext cx="219919" cy="219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803484" y="3013750"/>
              <a:ext cx="219919" cy="219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4376448" y="2383181"/>
              <a:ext cx="219919" cy="219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531657" y="1680216"/>
            <a:ext cx="238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 very good margin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A996A9-6E35-34E0-29B4-096A9CE66D42}"/>
              </a:ext>
            </a:extLst>
          </p:cNvPr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Another approach: Support Vector Machines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6020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/>
        </p:nvSpPr>
        <p:spPr>
          <a:xfrm>
            <a:off x="5915414" y="3325454"/>
            <a:ext cx="431963" cy="431963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239227" y="1967694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89094" y="1759194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62980" y="1559166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09143" y="3509056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71361" y="3869879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389224" y="3971236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61964" y="2493141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1698" y="3509056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692324" y="1516283"/>
            <a:ext cx="0" cy="3298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92324" y="4815067"/>
            <a:ext cx="42247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87747" y="4897385"/>
            <a:ext cx="203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Firing rate neuron 1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429482" y="3020887"/>
            <a:ext cx="203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Firing rate neuron 2</a:t>
            </a:r>
          </a:p>
        </p:txBody>
      </p:sp>
      <p:sp>
        <p:nvSpPr>
          <p:cNvPr id="47" name="Oval 46"/>
          <p:cNvSpPr/>
          <p:nvPr/>
        </p:nvSpPr>
        <p:spPr>
          <a:xfrm>
            <a:off x="6018834" y="3437486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803484" y="1497309"/>
            <a:ext cx="2834596" cy="3173233"/>
            <a:chOff x="3803484" y="1497309"/>
            <a:chExt cx="2834596" cy="3173233"/>
          </a:xfrm>
        </p:grpSpPr>
        <p:sp>
          <p:nvSpPr>
            <p:cNvPr id="9" name="Oval 8"/>
            <p:cNvSpPr/>
            <p:nvPr/>
          </p:nvSpPr>
          <p:spPr>
            <a:xfrm>
              <a:off x="6418161" y="4450623"/>
              <a:ext cx="219919" cy="219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500410" y="4230704"/>
              <a:ext cx="219919" cy="219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198242" y="2700313"/>
              <a:ext cx="219919" cy="219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4389667" y="1497309"/>
              <a:ext cx="219919" cy="219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803484" y="3013750"/>
              <a:ext cx="219919" cy="219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4376448" y="2383181"/>
              <a:ext cx="219919" cy="219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632087" y="1289274"/>
            <a:ext cx="4490589" cy="3566953"/>
            <a:chOff x="3632087" y="1289274"/>
            <a:chExt cx="4490589" cy="3566953"/>
          </a:xfrm>
        </p:grpSpPr>
        <p:cxnSp>
          <p:nvCxnSpPr>
            <p:cNvPr id="74" name="Straight Connector 73"/>
            <p:cNvCxnSpPr/>
            <p:nvPr/>
          </p:nvCxnSpPr>
          <p:spPr>
            <a:xfrm flipH="1">
              <a:off x="3783895" y="1497309"/>
              <a:ext cx="3298958" cy="3317758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5367901" y="2001299"/>
              <a:ext cx="2754775" cy="285492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632087" y="1289274"/>
              <a:ext cx="2230429" cy="221978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537039" y="740700"/>
            <a:ext cx="545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a </a:t>
            </a:r>
            <a:r>
              <a:rPr lang="en-US" b="1" dirty="0"/>
              <a:t>hyperparameter</a:t>
            </a:r>
            <a:r>
              <a:rPr lang="en-US" dirty="0"/>
              <a:t> with soft margin classification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35BE53-8BD8-438A-4AD7-4B8D5E6ED6AF}"/>
              </a:ext>
            </a:extLst>
          </p:cNvPr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Another approach: Support Vector Machines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02093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277793" y="3738621"/>
            <a:ext cx="47340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831717" y="3619010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05126" y="3638375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26065" y="3636375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34318" y="3636375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95591" y="3628661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7119" y="3628660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74982" y="3636375"/>
            <a:ext cx="219919" cy="21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52790" y="3636375"/>
            <a:ext cx="219919" cy="219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585732" y="4279225"/>
            <a:ext cx="202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of a mouse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585732" y="2754774"/>
            <a:ext cx="0" cy="1524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12937" y="279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:(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050687" y="1449691"/>
            <a:ext cx="3995590" cy="3119510"/>
            <a:chOff x="7050687" y="1449691"/>
            <a:chExt cx="3995590" cy="3119510"/>
          </a:xfrm>
        </p:grpSpPr>
        <p:sp>
          <p:nvSpPr>
            <p:cNvPr id="36" name="Oval 35"/>
            <p:cNvSpPr/>
            <p:nvPr/>
          </p:nvSpPr>
          <p:spPr>
            <a:xfrm>
              <a:off x="9205285" y="4244148"/>
              <a:ext cx="219919" cy="219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778694" y="4349282"/>
              <a:ext cx="219919" cy="219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799633" y="3766762"/>
              <a:ext cx="219919" cy="219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507886" y="2788609"/>
              <a:ext cx="219919" cy="219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0369159" y="2666120"/>
              <a:ext cx="219919" cy="219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050687" y="1810397"/>
              <a:ext cx="219919" cy="219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148550" y="3921234"/>
              <a:ext cx="219919" cy="219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826358" y="1449691"/>
              <a:ext cx="219919" cy="219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/>
          <p:cNvCxnSpPr/>
          <p:nvPr/>
        </p:nvCxnSpPr>
        <p:spPr>
          <a:xfrm flipV="1">
            <a:off x="6629630" y="3390063"/>
            <a:ext cx="4823230" cy="55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6651361" y="4588564"/>
            <a:ext cx="4734045" cy="526515"/>
            <a:chOff x="6651361" y="4588564"/>
            <a:chExt cx="4734045" cy="526515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6651361" y="4588564"/>
              <a:ext cx="47340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959300" y="4745747"/>
              <a:ext cx="2021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Velocity of a mouse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6109" y="1735211"/>
            <a:ext cx="1645252" cy="2853353"/>
            <a:chOff x="5006109" y="1735211"/>
            <a:chExt cx="1645252" cy="2853353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6651361" y="1735211"/>
              <a:ext cx="0" cy="2853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006109" y="2786688"/>
              <a:ext cx="162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(velocity – K)^2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53BE5C1-4888-60CA-A436-9DFC42AFBE75}"/>
              </a:ext>
            </a:extLst>
          </p:cNvPr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Another approach: Support Vector Machines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30251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Bayesian perspective on decoding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9050" y="1925708"/>
            <a:ext cx="4426306" cy="2647063"/>
            <a:chOff x="5379547" y="1912873"/>
            <a:chExt cx="4426306" cy="2647063"/>
          </a:xfrm>
        </p:grpSpPr>
        <p:grpSp>
          <p:nvGrpSpPr>
            <p:cNvPr id="19" name="Group 18"/>
            <p:cNvGrpSpPr/>
            <p:nvPr/>
          </p:nvGrpSpPr>
          <p:grpSpPr>
            <a:xfrm>
              <a:off x="6496596" y="1926379"/>
              <a:ext cx="3309257" cy="2168434"/>
              <a:chOff x="1018905" y="1193075"/>
              <a:chExt cx="3309257" cy="216843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1027612" y="1193075"/>
                <a:ext cx="0" cy="21684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018905" y="3361508"/>
                <a:ext cx="330925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968886" y="4190604"/>
                  <a:ext cx="21999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Myriad Pro" panose="020B0503030403020204" pitchFamily="34" charset="0"/>
                    </a:rPr>
                    <a:t>stimulus intensity (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886" y="4190604"/>
                  <a:ext cx="219996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216" t="-8197" r="-166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5379547" y="2434651"/>
              <a:ext cx="11162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Myriad Pro" panose="020B0503030403020204" pitchFamily="34" charset="0"/>
                </a:rPr>
                <a:t>number</a:t>
              </a:r>
            </a:p>
            <a:p>
              <a:pPr algn="ctr"/>
              <a:r>
                <a:rPr lang="en-US" dirty="0">
                  <a:latin typeface="Myriad Pro" panose="020B0503030403020204" pitchFamily="34" charset="0"/>
                </a:rPr>
                <a:t>of spikes</a:t>
              </a:r>
            </a:p>
            <a:p>
              <a:pPr algn="ctr"/>
              <a:r>
                <a:rPr lang="en-US" dirty="0">
                  <a:latin typeface="Myriad Pro" panose="020B0503030403020204" pitchFamily="34" charset="0"/>
                </a:rPr>
                <a:t>observed</a:t>
              </a:r>
            </a:p>
            <a:p>
              <a:pPr algn="ctr"/>
              <a:r>
                <a:rPr lang="en-US" dirty="0">
                  <a:latin typeface="Myriad Pro" panose="020B0503030403020204" pitchFamily="34" charset="0"/>
                </a:rPr>
                <a:t>(y)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857984" y="1912873"/>
              <a:ext cx="2342606" cy="2107915"/>
              <a:chOff x="6857984" y="1912873"/>
              <a:chExt cx="2342606" cy="210791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920441" y="2940916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916081" y="3363288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920432" y="3263133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916076" y="3546165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7924793" y="3136860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933492" y="3415533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862349" y="3720341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857989" y="3924993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862340" y="3824838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57984" y="3890151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866701" y="3698565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875400" y="3855314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091744" y="2317819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087384" y="1912873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9091735" y="2631754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087379" y="2740614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9096096" y="2461938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04795" y="3193458"/>
                <a:ext cx="95795" cy="957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1">
              <a:off x="6505303" y="2345887"/>
              <a:ext cx="3178628" cy="17489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1030353" y="3647816"/>
            <a:ext cx="3790042" cy="2731084"/>
            <a:chOff x="6930209" y="2671805"/>
            <a:chExt cx="3790042" cy="2731084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7265175" y="2671805"/>
              <a:ext cx="3196822" cy="6979"/>
            </a:xfrm>
            <a:prstGeom prst="line">
              <a:avLst/>
            </a:prstGeom>
            <a:ln w="571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6930209" y="4024645"/>
              <a:ext cx="3790042" cy="1378244"/>
              <a:chOff x="6930209" y="4024645"/>
              <a:chExt cx="3790042" cy="1378244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7274662" y="5007429"/>
                <a:ext cx="34455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Freeform 60"/>
              <p:cNvSpPr/>
              <p:nvPr/>
            </p:nvSpPr>
            <p:spPr>
              <a:xfrm>
                <a:off x="7280366" y="4092837"/>
                <a:ext cx="3004457" cy="897174"/>
              </a:xfrm>
              <a:custGeom>
                <a:avLst/>
                <a:gdLst>
                  <a:gd name="connsiteX0" fmla="*/ 0 w 3004457"/>
                  <a:gd name="connsiteY0" fmla="*/ 844923 h 897174"/>
                  <a:gd name="connsiteX1" fmla="*/ 566057 w 3004457"/>
                  <a:gd name="connsiteY1" fmla="*/ 461746 h 897174"/>
                  <a:gd name="connsiteX2" fmla="*/ 801188 w 3004457"/>
                  <a:gd name="connsiteY2" fmla="*/ 192 h 897174"/>
                  <a:gd name="connsiteX3" fmla="*/ 1271451 w 3004457"/>
                  <a:gd name="connsiteY3" fmla="*/ 409494 h 897174"/>
                  <a:gd name="connsiteX4" fmla="*/ 1933303 w 3004457"/>
                  <a:gd name="connsiteY4" fmla="*/ 775254 h 897174"/>
                  <a:gd name="connsiteX5" fmla="*/ 3004457 w 3004457"/>
                  <a:gd name="connsiteY5" fmla="*/ 897174 h 897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4457" h="897174">
                    <a:moveTo>
                      <a:pt x="0" y="844923"/>
                    </a:moveTo>
                    <a:cubicBezTo>
                      <a:pt x="216263" y="723728"/>
                      <a:pt x="432526" y="602534"/>
                      <a:pt x="566057" y="461746"/>
                    </a:cubicBezTo>
                    <a:cubicBezTo>
                      <a:pt x="699588" y="320957"/>
                      <a:pt x="683622" y="8901"/>
                      <a:pt x="801188" y="192"/>
                    </a:cubicBezTo>
                    <a:cubicBezTo>
                      <a:pt x="918754" y="-8517"/>
                      <a:pt x="1082765" y="280317"/>
                      <a:pt x="1271451" y="409494"/>
                    </a:cubicBezTo>
                    <a:cubicBezTo>
                      <a:pt x="1460137" y="538671"/>
                      <a:pt x="1644469" y="693974"/>
                      <a:pt x="1933303" y="775254"/>
                    </a:cubicBezTo>
                    <a:cubicBezTo>
                      <a:pt x="2222137" y="856534"/>
                      <a:pt x="2613297" y="876854"/>
                      <a:pt x="3004457" y="897174"/>
                    </a:cubicBezTo>
                  </a:path>
                </a:pathLst>
              </a:cu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8229600" y="5024848"/>
                <a:ext cx="1854980" cy="378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stimulus intensity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6200000">
                <a:off x="6515448" y="443940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probability</a:t>
                </a: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696987" y="1027247"/>
            <a:ext cx="2379482" cy="3176192"/>
            <a:chOff x="9596843" y="51236"/>
            <a:chExt cx="2379482" cy="3176192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9596843" y="836571"/>
              <a:ext cx="0" cy="2295065"/>
            </a:xfrm>
            <a:prstGeom prst="line">
              <a:avLst/>
            </a:prstGeom>
            <a:ln w="571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0592805" y="51236"/>
              <a:ext cx="1383520" cy="3176192"/>
              <a:chOff x="10592805" y="51236"/>
              <a:chExt cx="1383520" cy="3176192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0903131" y="470264"/>
                <a:ext cx="0" cy="275716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Freeform 10"/>
              <p:cNvSpPr/>
              <p:nvPr/>
            </p:nvSpPr>
            <p:spPr>
              <a:xfrm>
                <a:off x="10903131" y="653143"/>
                <a:ext cx="993053" cy="2429691"/>
              </a:xfrm>
              <a:custGeom>
                <a:avLst/>
                <a:gdLst>
                  <a:gd name="connsiteX0" fmla="*/ 0 w 993053"/>
                  <a:gd name="connsiteY0" fmla="*/ 0 h 2429691"/>
                  <a:gd name="connsiteX1" fmla="*/ 278675 w 993053"/>
                  <a:gd name="connsiteY1" fmla="*/ 304800 h 2429691"/>
                  <a:gd name="connsiteX2" fmla="*/ 992778 w 993053"/>
                  <a:gd name="connsiteY2" fmla="*/ 1001486 h 2429691"/>
                  <a:gd name="connsiteX3" fmla="*/ 191589 w 993053"/>
                  <a:gd name="connsiteY3" fmla="*/ 1567543 h 2429691"/>
                  <a:gd name="connsiteX4" fmla="*/ 26126 w 993053"/>
                  <a:gd name="connsiteY4" fmla="*/ 2429691 h 2429691"/>
                  <a:gd name="connsiteX5" fmla="*/ 26126 w 993053"/>
                  <a:gd name="connsiteY5" fmla="*/ 2429691 h 2429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3053" h="2429691">
                    <a:moveTo>
                      <a:pt x="0" y="0"/>
                    </a:moveTo>
                    <a:cubicBezTo>
                      <a:pt x="56606" y="68943"/>
                      <a:pt x="113212" y="137886"/>
                      <a:pt x="278675" y="304800"/>
                    </a:cubicBezTo>
                    <a:cubicBezTo>
                      <a:pt x="444138" y="471714"/>
                      <a:pt x="1007292" y="791029"/>
                      <a:pt x="992778" y="1001486"/>
                    </a:cubicBezTo>
                    <a:cubicBezTo>
                      <a:pt x="978264" y="1211943"/>
                      <a:pt x="352698" y="1329509"/>
                      <a:pt x="191589" y="1567543"/>
                    </a:cubicBezTo>
                    <a:cubicBezTo>
                      <a:pt x="30480" y="1805577"/>
                      <a:pt x="26126" y="2429691"/>
                      <a:pt x="26126" y="2429691"/>
                    </a:cubicBezTo>
                    <a:lnTo>
                      <a:pt x="26126" y="2429691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5400000">
                <a:off x="9856738" y="1685764"/>
                <a:ext cx="1841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# spikes observed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0777471" y="5123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probability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743624" y="2609696"/>
            <a:ext cx="5122146" cy="1046440"/>
            <a:chOff x="225585" y="2609696"/>
            <a:chExt cx="5122146" cy="1046440"/>
          </a:xfrm>
        </p:grpSpPr>
        <p:grpSp>
          <p:nvGrpSpPr>
            <p:cNvPr id="48" name="Group 47"/>
            <p:cNvGrpSpPr/>
            <p:nvPr/>
          </p:nvGrpSpPr>
          <p:grpSpPr>
            <a:xfrm>
              <a:off x="225585" y="2609696"/>
              <a:ext cx="4320970" cy="461665"/>
              <a:chOff x="768587" y="3889096"/>
              <a:chExt cx="432097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768587" y="3889096"/>
                    <a:ext cx="432097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587" y="3889096"/>
                    <a:ext cx="4320970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TextBox 51"/>
              <p:cNvSpPr txBox="1"/>
              <p:nvPr/>
            </p:nvSpPr>
            <p:spPr>
              <a:xfrm>
                <a:off x="1022518" y="3935466"/>
                <a:ext cx="1032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B050"/>
                    </a:solidFill>
                  </a:rPr>
                  <a:t>Posterior</a:t>
                </a: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723479" y="3071361"/>
              <a:ext cx="46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“How likely it is the animal saw a certain stimulus given the observed neuron’s spiking.”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43624" y="1082232"/>
            <a:ext cx="5210670" cy="1226380"/>
            <a:chOff x="6743624" y="1082232"/>
            <a:chExt cx="5210670" cy="1226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6743624" y="1267929"/>
                  <a:ext cx="43209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624" y="1267929"/>
                  <a:ext cx="432097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6892507" y="1082232"/>
              <a:ext cx="1181183" cy="8089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F0"/>
                  </a:solidFill>
                </a:rPr>
                <a:t>Likelihood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330042" y="1723837"/>
              <a:ext cx="46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“How likely it is the neuron fires </a:t>
              </a:r>
              <a:r>
                <a:rPr lang="en-US" sz="1600" i="1" dirty="0">
                  <a:latin typeface="Myriad Pro" panose="020B0503030403020204" pitchFamily="34" charset="0"/>
                </a:rPr>
                <a:t>k</a:t>
              </a:r>
              <a:r>
                <a:rPr lang="en-US" sz="1600" dirty="0">
                  <a:latin typeface="Myriad Pro" panose="020B0503030403020204" pitchFamily="34" charset="0"/>
                </a:rPr>
                <a:t> spikes given which stimulus the animal saw.”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503707" y="936103"/>
            <a:ext cx="1826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stimulus “x”</a:t>
            </a:r>
          </a:p>
          <a:p>
            <a:r>
              <a:rPr lang="en-US" sz="1600" dirty="0">
                <a:latin typeface="Myriad Pro" panose="020B0503030403020204" pitchFamily="34" charset="0"/>
              </a:rPr>
              <a:t>spiking “y”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321834" y="4712686"/>
            <a:ext cx="4782822" cy="369332"/>
            <a:chOff x="2321834" y="4712686"/>
            <a:chExt cx="4782822" cy="36933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321834" y="4900348"/>
              <a:ext cx="927490" cy="1363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335611" y="4712686"/>
              <a:ext cx="3769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 a posteriori (MAP) estimate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84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225585" y="1166251"/>
            <a:ext cx="4320970" cy="646331"/>
            <a:chOff x="768587" y="3787418"/>
            <a:chExt cx="432097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68587" y="3889096"/>
                  <a:ext cx="43209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87" y="3889096"/>
                  <a:ext cx="4320970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1013092" y="3787418"/>
              <a:ext cx="10420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Encoding</a:t>
              </a:r>
            </a:p>
            <a:p>
              <a:pPr algn="r"/>
              <a:r>
                <a:rPr lang="en-US" dirty="0">
                  <a:solidFill>
                    <a:srgbClr val="FF0000"/>
                  </a:solidFill>
                </a:rPr>
                <a:t>model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25585" y="2609696"/>
            <a:ext cx="4320970" cy="461665"/>
            <a:chOff x="768587" y="3889096"/>
            <a:chExt cx="432097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68587" y="3889096"/>
                  <a:ext cx="43209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87" y="3889096"/>
                  <a:ext cx="432097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/>
            <p:cNvSpPr txBox="1"/>
            <p:nvPr/>
          </p:nvSpPr>
          <p:spPr>
            <a:xfrm>
              <a:off x="1022518" y="3935466"/>
              <a:ext cx="1032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B050"/>
                  </a:solidFill>
                </a:rPr>
                <a:t>Posterior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374468" y="1064286"/>
            <a:ext cx="1181183" cy="808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Likelihood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5957698" y="1389770"/>
            <a:ext cx="4614439" cy="1195692"/>
            <a:chOff x="1286750" y="3571485"/>
            <a:chExt cx="4614439" cy="1195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1580219" y="3892579"/>
                  <a:ext cx="4320970" cy="874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219" y="3892579"/>
                  <a:ext cx="4320970" cy="8745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/>
            <p:cNvSpPr txBox="1"/>
            <p:nvPr/>
          </p:nvSpPr>
          <p:spPr>
            <a:xfrm>
              <a:off x="1286750" y="3571485"/>
              <a:ext cx="1646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Myriad Pro" panose="020B0503030403020204" pitchFamily="34" charset="0"/>
                </a:rPr>
                <a:t>Bayes’ theorem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661408" y="1216255"/>
            <a:ext cx="1791452" cy="507582"/>
            <a:chOff x="5048725" y="4232299"/>
            <a:chExt cx="1791452" cy="507582"/>
          </a:xfrm>
        </p:grpSpPr>
        <p:sp>
          <p:nvSpPr>
            <p:cNvPr id="73" name="TextBox 72"/>
            <p:cNvSpPr txBox="1"/>
            <p:nvPr/>
          </p:nvSpPr>
          <p:spPr>
            <a:xfrm>
              <a:off x="5048725" y="4232299"/>
              <a:ext cx="1791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Prior over stimuli</a:t>
              </a: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H="1">
              <a:off x="5256780" y="4560572"/>
              <a:ext cx="82258" cy="1793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9233026" y="2483484"/>
            <a:ext cx="1777090" cy="861774"/>
            <a:chOff x="4443312" y="5469620"/>
            <a:chExt cx="1777090" cy="861774"/>
          </a:xfrm>
        </p:grpSpPr>
        <p:sp>
          <p:nvSpPr>
            <p:cNvPr id="76" name="TextBox 75"/>
            <p:cNvSpPr txBox="1"/>
            <p:nvPr/>
          </p:nvSpPr>
          <p:spPr>
            <a:xfrm>
              <a:off x="4443312" y="5685063"/>
              <a:ext cx="17770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“Evidence”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(usually omitted)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 flipV="1">
              <a:off x="4563291" y="5469620"/>
              <a:ext cx="139338" cy="2893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723479" y="3071361"/>
            <a:ext cx="462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“How likely it is the animal saw a certain stimulus given the observed neuron’s spiking.”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12003" y="1723837"/>
            <a:ext cx="462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“How likely it is the neuron fires </a:t>
            </a:r>
            <a:r>
              <a:rPr lang="en-US" sz="1600" i="1" dirty="0">
                <a:latin typeface="Myriad Pro" panose="020B0503030403020204" pitchFamily="34" charset="0"/>
              </a:rPr>
              <a:t>k</a:t>
            </a:r>
            <a:r>
              <a:rPr lang="en-US" sz="1600" dirty="0">
                <a:latin typeface="Myriad Pro" panose="020B0503030403020204" pitchFamily="34" charset="0"/>
              </a:rPr>
              <a:t> spikes given which stimulus the animal saw.”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518715" y="872968"/>
            <a:ext cx="1826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stimulus “x”</a:t>
            </a:r>
          </a:p>
          <a:p>
            <a:r>
              <a:rPr lang="en-US" sz="1600" dirty="0">
                <a:latin typeface="Myriad Pro" panose="020B0503030403020204" pitchFamily="34" charset="0"/>
              </a:rPr>
              <a:t>spiking “y”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53CBB-D2C4-1E80-2354-BA4C1DF962C7}"/>
              </a:ext>
            </a:extLst>
          </p:cNvPr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Bayesian perspective on decoding</a:t>
            </a:r>
          </a:p>
        </p:txBody>
      </p:sp>
    </p:spTree>
    <p:extLst>
      <p:ext uri="{BB962C8B-B14F-4D97-AF65-F5344CB8AC3E}">
        <p14:creationId xmlns:p14="http://schemas.microsoft.com/office/powerpoint/2010/main" val="38648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343150" y="1356738"/>
                <a:ext cx="6949439" cy="87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50" y="1356738"/>
                <a:ext cx="6949439" cy="874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25585" y="5427978"/>
            <a:ext cx="11966415" cy="1244326"/>
            <a:chOff x="225585" y="4496161"/>
            <a:chExt cx="11966415" cy="1244326"/>
          </a:xfrm>
        </p:grpSpPr>
        <p:grpSp>
          <p:nvGrpSpPr>
            <p:cNvPr id="4" name="Group 3"/>
            <p:cNvGrpSpPr/>
            <p:nvPr/>
          </p:nvGrpSpPr>
          <p:grpSpPr>
            <a:xfrm>
              <a:off x="5363642" y="4694047"/>
              <a:ext cx="5122146" cy="1046440"/>
              <a:chOff x="225585" y="2609696"/>
              <a:chExt cx="5122146" cy="104644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25585" y="2609696"/>
                <a:ext cx="4320970" cy="461665"/>
                <a:chOff x="768587" y="3889096"/>
                <a:chExt cx="4320970" cy="4616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TextBox 27"/>
                <p:cNvSpPr txBox="1"/>
                <p:nvPr/>
              </p:nvSpPr>
              <p:spPr>
                <a:xfrm>
                  <a:off x="1022518" y="3935466"/>
                  <a:ext cx="1032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>
                      <a:solidFill>
                        <a:srgbClr val="00B050"/>
                      </a:solidFill>
                    </a:rPr>
                    <a:t>Posterior</a:t>
                  </a: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723479" y="3071361"/>
                <a:ext cx="46242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“How likely it is the animal saw a certain stimulus given the observed neuron’s spiking.”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25585" y="4496161"/>
              <a:ext cx="5210670" cy="1244326"/>
              <a:chOff x="225585" y="1064286"/>
              <a:chExt cx="5210670" cy="1244326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25585" y="1166251"/>
                <a:ext cx="4320970" cy="646331"/>
                <a:chOff x="768587" y="3787418"/>
                <a:chExt cx="4320970" cy="6463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TextBox 24"/>
                <p:cNvSpPr txBox="1"/>
                <p:nvPr/>
              </p:nvSpPr>
              <p:spPr>
                <a:xfrm>
                  <a:off x="1013092" y="3787418"/>
                  <a:ext cx="104201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>
                      <a:solidFill>
                        <a:srgbClr val="FF0000"/>
                      </a:solidFill>
                    </a:rPr>
                    <a:t>Encoding</a:t>
                  </a:r>
                </a:p>
                <a:p>
                  <a:pPr algn="r"/>
                  <a:r>
                    <a:rPr lang="en-US" dirty="0">
                      <a:solidFill>
                        <a:srgbClr val="FF0000"/>
                      </a:solidFill>
                    </a:rPr>
                    <a:t>model</a:t>
                  </a:r>
                </a:p>
              </p:txBody>
            </p:sp>
          </p:grpSp>
          <p:sp>
            <p:nvSpPr>
              <p:cNvPr id="29" name="Rectangle 28"/>
              <p:cNvSpPr/>
              <p:nvPr/>
            </p:nvSpPr>
            <p:spPr>
              <a:xfrm>
                <a:off x="374468" y="1064286"/>
                <a:ext cx="1181183" cy="808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Likelihood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12003" y="1723837"/>
                <a:ext cx="46242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“How likely it is the neuron fires </a:t>
                </a:r>
                <a:r>
                  <a:rPr lang="en-US" sz="1600" i="1" dirty="0">
                    <a:latin typeface="Myriad Pro" panose="020B0503030403020204" pitchFamily="34" charset="0"/>
                  </a:rPr>
                  <a:t>k</a:t>
                </a:r>
                <a:r>
                  <a:rPr lang="en-US" sz="1600" dirty="0">
                    <a:latin typeface="Myriad Pro" panose="020B0503030403020204" pitchFamily="34" charset="0"/>
                  </a:rPr>
                  <a:t> spikes given which stimulus the animal saw.”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0365963" y="4874221"/>
              <a:ext cx="18260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stimulus “x”</a:t>
              </a:r>
            </a:p>
            <a:p>
              <a:r>
                <a:rPr lang="en-US" sz="1600" dirty="0">
                  <a:latin typeface="Myriad Pro" panose="020B0503030403020204" pitchFamily="34" charset="0"/>
                </a:rPr>
                <a:t>spiking “y”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46555" y="1750423"/>
            <a:ext cx="1874103" cy="1489147"/>
            <a:chOff x="4546555" y="1750423"/>
            <a:chExt cx="1874103" cy="1489147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5016137" y="2002971"/>
              <a:ext cx="347505" cy="818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5686697" y="1750423"/>
              <a:ext cx="444137" cy="10885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546555" y="2870238"/>
              <a:ext cx="1874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Hard to compute!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232E6E8-A876-51F9-85C1-20CCA0C79590}"/>
              </a:ext>
            </a:extLst>
          </p:cNvPr>
          <p:cNvSpPr txBox="1"/>
          <p:nvPr/>
        </p:nvSpPr>
        <p:spPr>
          <a:xfrm>
            <a:off x="182880" y="219750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Decoding from multiple neurons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64524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82880" y="219750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Decoding from multiple neurons: </a:t>
            </a:r>
            <a:r>
              <a:rPr lang="en-US" sz="2400" i="1" dirty="0"/>
              <a:t>Naïve Bayes</a:t>
            </a:r>
            <a:r>
              <a:rPr lang="en-US" sz="2400" dirty="0"/>
              <a:t> approach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343150" y="876745"/>
                <a:ext cx="6949439" cy="87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50" y="876745"/>
                <a:ext cx="6949439" cy="874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25585" y="5427978"/>
            <a:ext cx="11966415" cy="1244326"/>
            <a:chOff x="225585" y="4496161"/>
            <a:chExt cx="11966415" cy="1244326"/>
          </a:xfrm>
        </p:grpSpPr>
        <p:grpSp>
          <p:nvGrpSpPr>
            <p:cNvPr id="4" name="Group 3"/>
            <p:cNvGrpSpPr/>
            <p:nvPr/>
          </p:nvGrpSpPr>
          <p:grpSpPr>
            <a:xfrm>
              <a:off x="5363642" y="4694047"/>
              <a:ext cx="5122146" cy="1046440"/>
              <a:chOff x="225585" y="2609696"/>
              <a:chExt cx="5122146" cy="104644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25585" y="2609696"/>
                <a:ext cx="4320970" cy="461665"/>
                <a:chOff x="768587" y="3889096"/>
                <a:chExt cx="4320970" cy="4616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TextBox 27"/>
                <p:cNvSpPr txBox="1"/>
                <p:nvPr/>
              </p:nvSpPr>
              <p:spPr>
                <a:xfrm>
                  <a:off x="1022518" y="3935466"/>
                  <a:ext cx="1032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>
                      <a:solidFill>
                        <a:srgbClr val="00B050"/>
                      </a:solidFill>
                    </a:rPr>
                    <a:t>Posterior</a:t>
                  </a: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723479" y="3071361"/>
                <a:ext cx="46242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“How likely it is the animal saw a certain stimulus given the observed neuron’s spiking.”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25585" y="4496161"/>
              <a:ext cx="5210670" cy="1244326"/>
              <a:chOff x="225585" y="1064286"/>
              <a:chExt cx="5210670" cy="1244326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25585" y="1166251"/>
                <a:ext cx="4320970" cy="646331"/>
                <a:chOff x="768587" y="3787418"/>
                <a:chExt cx="4320970" cy="6463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TextBox 24"/>
                <p:cNvSpPr txBox="1"/>
                <p:nvPr/>
              </p:nvSpPr>
              <p:spPr>
                <a:xfrm>
                  <a:off x="1013092" y="3787418"/>
                  <a:ext cx="104201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>
                      <a:solidFill>
                        <a:srgbClr val="FF0000"/>
                      </a:solidFill>
                    </a:rPr>
                    <a:t>Encoding</a:t>
                  </a:r>
                </a:p>
                <a:p>
                  <a:pPr algn="r"/>
                  <a:r>
                    <a:rPr lang="en-US" dirty="0">
                      <a:solidFill>
                        <a:srgbClr val="FF0000"/>
                      </a:solidFill>
                    </a:rPr>
                    <a:t>model</a:t>
                  </a:r>
                </a:p>
              </p:txBody>
            </p:sp>
          </p:grpSp>
          <p:sp>
            <p:nvSpPr>
              <p:cNvPr id="29" name="Rectangle 28"/>
              <p:cNvSpPr/>
              <p:nvPr/>
            </p:nvSpPr>
            <p:spPr>
              <a:xfrm>
                <a:off x="374468" y="1064286"/>
                <a:ext cx="1181183" cy="808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Likelihood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12003" y="1723837"/>
                <a:ext cx="46242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“How likely it is the neuron fires </a:t>
                </a:r>
                <a:r>
                  <a:rPr lang="en-US" sz="1600" i="1" dirty="0">
                    <a:latin typeface="Myriad Pro" panose="020B0503030403020204" pitchFamily="34" charset="0"/>
                  </a:rPr>
                  <a:t>k</a:t>
                </a:r>
                <a:r>
                  <a:rPr lang="en-US" sz="1600" dirty="0">
                    <a:latin typeface="Myriad Pro" panose="020B0503030403020204" pitchFamily="34" charset="0"/>
                  </a:rPr>
                  <a:t> spikes given which stimulus the animal saw.”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0365963" y="4874221"/>
              <a:ext cx="18260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stimulus “x”</a:t>
              </a:r>
            </a:p>
            <a:p>
              <a:r>
                <a:rPr lang="en-US" sz="1600" dirty="0">
                  <a:latin typeface="Myriad Pro" panose="020B0503030403020204" pitchFamily="34" charset="0"/>
                </a:rPr>
                <a:t>spiking “y”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10447" y="2037974"/>
            <a:ext cx="1061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Assume “conditional independence” (each neuron y is independent of each other neuron given the stimulus):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846343" y="2895766"/>
                <a:ext cx="8299811" cy="87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43" y="2895766"/>
                <a:ext cx="8299811" cy="874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04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82880" y="211437"/>
            <a:ext cx="1126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combine the Naïve Bayes model with a </a:t>
            </a:r>
            <a:r>
              <a:rPr lang="en-US" sz="2400" i="1" dirty="0"/>
              <a:t>decision rule: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5585" y="5427978"/>
            <a:ext cx="11966415" cy="1244326"/>
            <a:chOff x="225585" y="4496161"/>
            <a:chExt cx="11966415" cy="1244326"/>
          </a:xfrm>
        </p:grpSpPr>
        <p:grpSp>
          <p:nvGrpSpPr>
            <p:cNvPr id="4" name="Group 3"/>
            <p:cNvGrpSpPr/>
            <p:nvPr/>
          </p:nvGrpSpPr>
          <p:grpSpPr>
            <a:xfrm>
              <a:off x="5363642" y="4694047"/>
              <a:ext cx="5122146" cy="1046440"/>
              <a:chOff x="225585" y="2609696"/>
              <a:chExt cx="5122146" cy="104644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25585" y="2609696"/>
                <a:ext cx="4320970" cy="461665"/>
                <a:chOff x="768587" y="3889096"/>
                <a:chExt cx="4320970" cy="4616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TextBox 27"/>
                <p:cNvSpPr txBox="1"/>
                <p:nvPr/>
              </p:nvSpPr>
              <p:spPr>
                <a:xfrm>
                  <a:off x="1022518" y="3935466"/>
                  <a:ext cx="1032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>
                      <a:solidFill>
                        <a:srgbClr val="00B050"/>
                      </a:solidFill>
                    </a:rPr>
                    <a:t>Posterior</a:t>
                  </a: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723479" y="3071361"/>
                <a:ext cx="46242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“How likely it is the animal saw a certain stimulus given the observed neuron’s spiking.”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25585" y="4496161"/>
              <a:ext cx="5210670" cy="1244326"/>
              <a:chOff x="225585" y="1064286"/>
              <a:chExt cx="5210670" cy="1244326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25585" y="1166251"/>
                <a:ext cx="4320970" cy="646331"/>
                <a:chOff x="768587" y="3787418"/>
                <a:chExt cx="4320970" cy="6463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8587" y="3889096"/>
                      <a:ext cx="4320970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TextBox 24"/>
                <p:cNvSpPr txBox="1"/>
                <p:nvPr/>
              </p:nvSpPr>
              <p:spPr>
                <a:xfrm>
                  <a:off x="1013092" y="3787418"/>
                  <a:ext cx="104201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>
                      <a:solidFill>
                        <a:srgbClr val="FF0000"/>
                      </a:solidFill>
                    </a:rPr>
                    <a:t>Encoding</a:t>
                  </a:r>
                </a:p>
                <a:p>
                  <a:pPr algn="r"/>
                  <a:r>
                    <a:rPr lang="en-US" dirty="0">
                      <a:solidFill>
                        <a:srgbClr val="FF0000"/>
                      </a:solidFill>
                    </a:rPr>
                    <a:t>model</a:t>
                  </a:r>
                </a:p>
              </p:txBody>
            </p:sp>
          </p:grpSp>
          <p:sp>
            <p:nvSpPr>
              <p:cNvPr id="29" name="Rectangle 28"/>
              <p:cNvSpPr/>
              <p:nvPr/>
            </p:nvSpPr>
            <p:spPr>
              <a:xfrm>
                <a:off x="374468" y="1064286"/>
                <a:ext cx="1181183" cy="808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Likelihood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12003" y="1723837"/>
                <a:ext cx="46242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“How likely it is the neuron fires </a:t>
                </a:r>
                <a:r>
                  <a:rPr lang="en-US" sz="1600" i="1" dirty="0">
                    <a:latin typeface="Myriad Pro" panose="020B0503030403020204" pitchFamily="34" charset="0"/>
                  </a:rPr>
                  <a:t>k</a:t>
                </a:r>
                <a:r>
                  <a:rPr lang="en-US" sz="1600" dirty="0">
                    <a:latin typeface="Myriad Pro" panose="020B0503030403020204" pitchFamily="34" charset="0"/>
                  </a:rPr>
                  <a:t> spikes given which stimulus the animal saw.”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0365963" y="4874221"/>
              <a:ext cx="18260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stimulus “x”</a:t>
              </a:r>
            </a:p>
            <a:p>
              <a:r>
                <a:rPr lang="en-US" sz="1600" dirty="0">
                  <a:latin typeface="Myriad Pro" panose="020B0503030403020204" pitchFamily="34" charset="0"/>
                </a:rPr>
                <a:t>spiking “y”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0090" y="954593"/>
                <a:ext cx="8299811" cy="87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0" y="954593"/>
                <a:ext cx="8299811" cy="874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0090" y="2272937"/>
                <a:ext cx="7270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 observed spikes from each neuron at a given time point: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0" y="2272937"/>
                <a:ext cx="7270195" cy="369332"/>
              </a:xfrm>
              <a:prstGeom prst="rect">
                <a:avLst/>
              </a:prstGeom>
              <a:blipFill>
                <a:blip r:embed="rId6"/>
                <a:stretch>
                  <a:fillRect l="-6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90557" y="2993437"/>
                <a:ext cx="5686621" cy="45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557" y="2993437"/>
                <a:ext cx="5686621" cy="456535"/>
              </a:xfrm>
              <a:prstGeom prst="rect">
                <a:avLst/>
              </a:prstGeom>
              <a:blipFill>
                <a:blip r:embed="rId8"/>
                <a:stretch>
                  <a:fillRect l="-214"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615141" y="3303431"/>
            <a:ext cx="1959062" cy="1100851"/>
            <a:chOff x="2743200" y="3396344"/>
            <a:chExt cx="1959062" cy="1100851"/>
          </a:xfrm>
        </p:grpSpPr>
        <p:sp>
          <p:nvSpPr>
            <p:cNvPr id="8" name="TextBox 7"/>
            <p:cNvSpPr txBox="1"/>
            <p:nvPr/>
          </p:nvSpPr>
          <p:spPr>
            <a:xfrm>
              <a:off x="2743200" y="4127863"/>
              <a:ext cx="1959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Estimated stimulus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4061642" y="3396344"/>
              <a:ext cx="441368" cy="731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51233" y="3541507"/>
            <a:ext cx="3790042" cy="1725550"/>
            <a:chOff x="4892645" y="3600822"/>
            <a:chExt cx="3790042" cy="1725550"/>
          </a:xfrm>
        </p:grpSpPr>
        <p:grpSp>
          <p:nvGrpSpPr>
            <p:cNvPr id="35" name="Group 34"/>
            <p:cNvGrpSpPr/>
            <p:nvPr/>
          </p:nvGrpSpPr>
          <p:grpSpPr>
            <a:xfrm>
              <a:off x="4892645" y="3948128"/>
              <a:ext cx="3790042" cy="1378244"/>
              <a:chOff x="6930209" y="4024645"/>
              <a:chExt cx="3790042" cy="1378244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7274662" y="5007429"/>
                <a:ext cx="34455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Freeform 36"/>
              <p:cNvSpPr/>
              <p:nvPr/>
            </p:nvSpPr>
            <p:spPr>
              <a:xfrm>
                <a:off x="7280366" y="4092837"/>
                <a:ext cx="3004457" cy="897174"/>
              </a:xfrm>
              <a:custGeom>
                <a:avLst/>
                <a:gdLst>
                  <a:gd name="connsiteX0" fmla="*/ 0 w 3004457"/>
                  <a:gd name="connsiteY0" fmla="*/ 844923 h 897174"/>
                  <a:gd name="connsiteX1" fmla="*/ 566057 w 3004457"/>
                  <a:gd name="connsiteY1" fmla="*/ 461746 h 897174"/>
                  <a:gd name="connsiteX2" fmla="*/ 801188 w 3004457"/>
                  <a:gd name="connsiteY2" fmla="*/ 192 h 897174"/>
                  <a:gd name="connsiteX3" fmla="*/ 1271451 w 3004457"/>
                  <a:gd name="connsiteY3" fmla="*/ 409494 h 897174"/>
                  <a:gd name="connsiteX4" fmla="*/ 1933303 w 3004457"/>
                  <a:gd name="connsiteY4" fmla="*/ 775254 h 897174"/>
                  <a:gd name="connsiteX5" fmla="*/ 3004457 w 3004457"/>
                  <a:gd name="connsiteY5" fmla="*/ 897174 h 897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4457" h="897174">
                    <a:moveTo>
                      <a:pt x="0" y="844923"/>
                    </a:moveTo>
                    <a:cubicBezTo>
                      <a:pt x="216263" y="723728"/>
                      <a:pt x="432526" y="602534"/>
                      <a:pt x="566057" y="461746"/>
                    </a:cubicBezTo>
                    <a:cubicBezTo>
                      <a:pt x="699588" y="320957"/>
                      <a:pt x="683622" y="8901"/>
                      <a:pt x="801188" y="192"/>
                    </a:cubicBezTo>
                    <a:cubicBezTo>
                      <a:pt x="918754" y="-8517"/>
                      <a:pt x="1082765" y="280317"/>
                      <a:pt x="1271451" y="409494"/>
                    </a:cubicBezTo>
                    <a:cubicBezTo>
                      <a:pt x="1460137" y="538671"/>
                      <a:pt x="1644469" y="693974"/>
                      <a:pt x="1933303" y="775254"/>
                    </a:cubicBezTo>
                    <a:cubicBezTo>
                      <a:pt x="2222137" y="856534"/>
                      <a:pt x="2613297" y="876854"/>
                      <a:pt x="3004457" y="897174"/>
                    </a:cubicBezTo>
                  </a:path>
                </a:pathLst>
              </a:cu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229600" y="5024848"/>
                <a:ext cx="1854980" cy="378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stimulus intensity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6515448" y="443940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probability</a:t>
                </a: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H="1">
              <a:off x="6099337" y="3824123"/>
              <a:ext cx="595545" cy="9128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649968" y="3600822"/>
                  <a:ext cx="9765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argmax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9968" y="3600822"/>
                  <a:ext cx="97654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/>
            <p:cNvCxnSpPr/>
            <p:nvPr/>
          </p:nvCxnSpPr>
          <p:spPr>
            <a:xfrm>
              <a:off x="6043747" y="3892877"/>
              <a:ext cx="0" cy="10527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7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AE3AD4-3B34-477F-8C3D-0126F2E6C6D7}"/>
              </a:ext>
            </a:extLst>
          </p:cNvPr>
          <p:cNvSpPr txBox="1">
            <a:spLocks/>
          </p:cNvSpPr>
          <p:nvPr/>
        </p:nvSpPr>
        <p:spPr>
          <a:xfrm>
            <a:off x="838200" y="555477"/>
            <a:ext cx="10515600" cy="9485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Myriad Pro" panose="020B0503030403020204" pitchFamily="34" charset="0"/>
              </a:rPr>
              <a:t>Projections in neuroscience</a:t>
            </a:r>
          </a:p>
        </p:txBody>
      </p:sp>
    </p:spTree>
    <p:extLst>
      <p:ext uri="{BB962C8B-B14F-4D97-AF65-F5344CB8AC3E}">
        <p14:creationId xmlns:p14="http://schemas.microsoft.com/office/powerpoint/2010/main" val="202946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5477"/>
            <a:ext cx="10515600" cy="9485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Myriad Pro" panose="020B0503030403020204" pitchFamily="34" charset="0"/>
              </a:rPr>
              <a:t>How can we plan a course of action, while still waiting for the right moment to act?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13633" y="1794927"/>
            <a:ext cx="1243414" cy="1392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Muscles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8E2ACE-F42F-4CE9-9DE3-DA9D0D12EFB4}"/>
              </a:ext>
            </a:extLst>
          </p:cNvPr>
          <p:cNvGrpSpPr/>
          <p:nvPr/>
        </p:nvGrpSpPr>
        <p:grpSpPr>
          <a:xfrm>
            <a:off x="2305947" y="1794927"/>
            <a:ext cx="1932772" cy="1392965"/>
            <a:chOff x="2305947" y="1794927"/>
            <a:chExt cx="1932772" cy="1392965"/>
          </a:xfrm>
        </p:grpSpPr>
        <p:sp>
          <p:nvSpPr>
            <p:cNvPr id="4" name="Rounded Rectangle 3"/>
            <p:cNvSpPr/>
            <p:nvPr/>
          </p:nvSpPr>
          <p:spPr>
            <a:xfrm>
              <a:off x="2305947" y="1794927"/>
              <a:ext cx="1243414" cy="1392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yriad Pro" panose="020B0503030403020204" pitchFamily="34" charset="0"/>
                </a:rPr>
                <a:t>Premotor</a:t>
              </a:r>
            </a:p>
            <a:p>
              <a:pPr algn="ctr"/>
              <a:r>
                <a:rPr lang="en-US" dirty="0">
                  <a:latin typeface="Myriad Pro" panose="020B0503030403020204" pitchFamily="34" charset="0"/>
                </a:rPr>
                <a:t>Cortex</a:t>
              </a:r>
            </a:p>
            <a:p>
              <a:pPr algn="ctr"/>
              <a:r>
                <a:rPr lang="en-US" dirty="0">
                  <a:latin typeface="Myriad Pro" panose="020B0503030403020204" pitchFamily="34" charset="0"/>
                </a:rPr>
                <a:t>(</a:t>
              </a:r>
              <a:r>
                <a:rPr lang="en-US" dirty="0" err="1">
                  <a:latin typeface="Myriad Pro" panose="020B0503030403020204" pitchFamily="34" charset="0"/>
                </a:rPr>
                <a:t>PMd</a:t>
              </a:r>
              <a:r>
                <a:rPr lang="en-US" dirty="0">
                  <a:latin typeface="Myriad Pro" panose="020B0503030403020204" pitchFamily="34" charset="0"/>
                </a:rPr>
                <a:t>)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3674696" y="2350092"/>
              <a:ext cx="564023" cy="2820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yriad Pro" panose="020B0503030403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FB6520-66E3-41DC-A976-8D10926FE3A9}"/>
              </a:ext>
            </a:extLst>
          </p:cNvPr>
          <p:cNvGrpSpPr/>
          <p:nvPr/>
        </p:nvGrpSpPr>
        <p:grpSpPr>
          <a:xfrm>
            <a:off x="4308509" y="1794927"/>
            <a:ext cx="1927076" cy="1392965"/>
            <a:chOff x="4308509" y="1794927"/>
            <a:chExt cx="1927076" cy="1392965"/>
          </a:xfrm>
        </p:grpSpPr>
        <p:sp>
          <p:nvSpPr>
            <p:cNvPr id="5" name="Rounded Rectangle 4"/>
            <p:cNvSpPr/>
            <p:nvPr/>
          </p:nvSpPr>
          <p:spPr>
            <a:xfrm>
              <a:off x="4308509" y="1794927"/>
              <a:ext cx="1243414" cy="1392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yriad Pro" panose="020B0503030403020204" pitchFamily="34" charset="0"/>
                </a:rPr>
                <a:t>Primary motor cortex</a:t>
              </a:r>
            </a:p>
            <a:p>
              <a:pPr algn="ctr"/>
              <a:r>
                <a:rPr lang="en-US" dirty="0">
                  <a:latin typeface="Myriad Pro" panose="020B0503030403020204" pitchFamily="34" charset="0"/>
                </a:rPr>
                <a:t>(M1)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5671562" y="2350092"/>
              <a:ext cx="564023" cy="2820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yriad Pro" panose="020B0503030403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01E8EB6-5EDB-4F40-B13C-32470388CD76}"/>
              </a:ext>
            </a:extLst>
          </p:cNvPr>
          <p:cNvGrpSpPr/>
          <p:nvPr/>
        </p:nvGrpSpPr>
        <p:grpSpPr>
          <a:xfrm>
            <a:off x="6311071" y="1794927"/>
            <a:ext cx="1882923" cy="1392965"/>
            <a:chOff x="6311071" y="1794927"/>
            <a:chExt cx="1882923" cy="1392965"/>
          </a:xfrm>
        </p:grpSpPr>
        <p:sp>
          <p:nvSpPr>
            <p:cNvPr id="6" name="Rounded Rectangle 5"/>
            <p:cNvSpPr/>
            <p:nvPr/>
          </p:nvSpPr>
          <p:spPr>
            <a:xfrm>
              <a:off x="6311071" y="1794927"/>
              <a:ext cx="1243414" cy="1392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yriad Pro" panose="020B0503030403020204" pitchFamily="34" charset="0"/>
                </a:rPr>
                <a:t>Spinal cord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7629971" y="2350092"/>
              <a:ext cx="564023" cy="2820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yriad Pro" panose="020B050303040302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5" r="49700"/>
          <a:stretch/>
        </p:blipFill>
        <p:spPr>
          <a:xfrm>
            <a:off x="4074683" y="3742579"/>
            <a:ext cx="3193757" cy="25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9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5477"/>
            <a:ext cx="10515600" cy="9485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Myriad Pro" panose="020B0503030403020204" pitchFamily="34" charset="0"/>
              </a:rPr>
              <a:t>How can we plan a course of action, while still waiting for the right moment to act?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305947" y="1794927"/>
            <a:ext cx="1243414" cy="1392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Premotor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Cortex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</a:t>
            </a:r>
            <a:r>
              <a:rPr lang="en-US" dirty="0" err="1">
                <a:latin typeface="Myriad Pro" panose="020B0503030403020204" pitchFamily="34" charset="0"/>
              </a:rPr>
              <a:t>PMd</a:t>
            </a:r>
            <a:r>
              <a:rPr lang="en-US" dirty="0">
                <a:latin typeface="Myriad Pro" panose="020B0503030403020204" pitchFamily="34" charset="0"/>
              </a:rPr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308509" y="1794927"/>
            <a:ext cx="1243414" cy="1392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Primary motor cortex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(M1)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11071" y="1794927"/>
            <a:ext cx="1243414" cy="1392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Spinal cord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13633" y="1794927"/>
            <a:ext cx="1243414" cy="1392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Muscles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674696" y="2350092"/>
            <a:ext cx="564023" cy="282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" panose="020B0503030403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671562" y="2350092"/>
            <a:ext cx="564023" cy="282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" panose="020B0503030403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629971" y="2350092"/>
            <a:ext cx="564023" cy="282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" panose="020B05030304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078" y="4301995"/>
            <a:ext cx="1608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Myriad Pro" panose="020B0503030403020204" pitchFamily="34" charset="0"/>
              </a:rPr>
              <a:t>Activity during</a:t>
            </a:r>
          </a:p>
          <a:p>
            <a:pPr algn="r"/>
            <a:r>
              <a:rPr lang="en-US" dirty="0">
                <a:latin typeface="Myriad Pro" panose="020B0503030403020204" pitchFamily="34" charset="0"/>
              </a:rPr>
              <a:t>planning: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66" y="3531610"/>
            <a:ext cx="1608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Myriad Pro" panose="020B0503030403020204" pitchFamily="34" charset="0"/>
              </a:rPr>
              <a:t>Activity during</a:t>
            </a:r>
          </a:p>
          <a:p>
            <a:pPr algn="r"/>
            <a:r>
              <a:rPr lang="en-US" dirty="0">
                <a:latin typeface="Myriad Pro" panose="020B0503030403020204" pitchFamily="34" charset="0"/>
              </a:rPr>
              <a:t>movement: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1009" y="444665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high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7551" y="444049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medium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44848" y="444049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~none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0975" y="444288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low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62604" y="4230168"/>
            <a:ext cx="94710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22049" y="5183764"/>
            <a:ext cx="28466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FF0000"/>
                </a:solidFill>
                <a:latin typeface="Myriad Pro" panose="020B0503030403020204" pitchFamily="34" charset="0"/>
              </a:rPr>
              <a:t>Threshold?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FF0000"/>
                </a:solidFill>
                <a:latin typeface="Myriad Pro" panose="020B0503030403020204" pitchFamily="34" charset="0"/>
              </a:rPr>
              <a:t>Inhibitory gating?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2AA8CE-0B0D-448D-A818-9DB227110524}"/>
              </a:ext>
            </a:extLst>
          </p:cNvPr>
          <p:cNvGrpSpPr/>
          <p:nvPr/>
        </p:nvGrpSpPr>
        <p:grpSpPr>
          <a:xfrm>
            <a:off x="2530626" y="3670109"/>
            <a:ext cx="6733489" cy="369332"/>
            <a:chOff x="2530626" y="3670109"/>
            <a:chExt cx="673348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4635102" y="3670109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high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37664" y="3670109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high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40226" y="3670109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high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32EC88-B530-43B8-A8B3-50ABE7030F1E}"/>
                </a:ext>
              </a:extLst>
            </p:cNvPr>
            <p:cNvSpPr txBox="1"/>
            <p:nvPr/>
          </p:nvSpPr>
          <p:spPr>
            <a:xfrm>
              <a:off x="2530626" y="3670109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high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29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3323</Words>
  <Application>Microsoft Office PowerPoint</Application>
  <PresentationFormat>Widescreen</PresentationFormat>
  <Paragraphs>576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</vt:lpstr>
      <vt:lpstr>Cambria Math</vt:lpstr>
      <vt:lpstr>Myriad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Dimensionality reduction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 dPCA lightning round</vt:lpstr>
      <vt:lpstr>The dataset</vt:lpstr>
      <vt:lpstr>The dataset</vt:lpstr>
      <vt:lpstr>The dataset</vt:lpstr>
      <vt:lpstr>The dataset</vt:lpstr>
      <vt:lpstr>The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Extra-double lightning round: other decoding methods!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11</dc:title>
  <dc:creator>Kennedy, Ann</dc:creator>
  <cp:lastModifiedBy>Ann Kennedy</cp:lastModifiedBy>
  <cp:revision>50</cp:revision>
  <dcterms:created xsi:type="dcterms:W3CDTF">2022-05-08T22:48:11Z</dcterms:created>
  <dcterms:modified xsi:type="dcterms:W3CDTF">2022-07-07T16:49:31Z</dcterms:modified>
</cp:coreProperties>
</file>